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6858000" cx="12192000"/>
  <p:notesSz cx="6858000" cy="9144000"/>
  <p:embeddedFontLst>
    <p:embeddedFont>
      <p:font typeface="Gill Sans"/>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FCD3C38-5290-4317-B211-4655F99BB3B3}">
  <a:tblStyle styleId="{BFCD3C38-5290-4317-B211-4655F99BB3B3}"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GillSans-regular.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GillSans-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9pPr>
          </a:lstStyle>
          <a:p/>
        </p:txBody>
      </p:sp>
      <p:sp>
        <p:nvSpPr>
          <p:cNvPr id="4" name="Google Shape;4;n"/>
          <p:cNvSpPr txBox="1"/>
          <p:nvPr>
            <p:ph idx="10" type="dt"/>
          </p:nvPr>
        </p:nvSpPr>
        <p:spPr>
          <a:xfrm>
            <a:off x="3884612" y="0"/>
            <a:ext cx="2971800" cy="45878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7" name="Google Shape;7;n"/>
          <p:cNvSpPr txBox="1"/>
          <p:nvPr>
            <p:ph idx="11" type="ftr"/>
          </p:nvPr>
        </p:nvSpPr>
        <p:spPr>
          <a:xfrm>
            <a:off x="0" y="8685212"/>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rgbClr val="000000"/>
                </a:solidFill>
                <a:latin typeface="Calibri"/>
                <a:ea typeface="Calibri"/>
                <a:cs typeface="Calibri"/>
                <a:sym typeface="Calibri"/>
              </a:defRPr>
            </a:lvl9pPr>
          </a:lstStyle>
          <a:p/>
        </p:txBody>
      </p:sp>
      <p:sp>
        <p:nvSpPr>
          <p:cNvPr id="8" name="Google Shape;8;n"/>
          <p:cNvSpPr txBox="1"/>
          <p:nvPr>
            <p:ph idx="12" type="sldNum"/>
          </p:nvPr>
        </p:nvSpPr>
        <p:spPr>
          <a:xfrm>
            <a:off x="3884612" y="8685212"/>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495e3cff21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495e3cff21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g2495e3cff21_0_1:notes"/>
          <p:cNvSpPr txBox="1"/>
          <p:nvPr>
            <p:ph idx="12" type="sldNum"/>
          </p:nvPr>
        </p:nvSpPr>
        <p:spPr>
          <a:xfrm>
            <a:off x="3884612" y="8685212"/>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Calibri"/>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495e3cff21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495e3cff21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g2495e3cff21_0_7:notes"/>
          <p:cNvSpPr txBox="1"/>
          <p:nvPr>
            <p:ph idx="12" type="sldNum"/>
          </p:nvPr>
        </p:nvSpPr>
        <p:spPr>
          <a:xfrm>
            <a:off x="3884612" y="8685212"/>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Calibri"/>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8" name="Google Shape;20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495e3cff21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495e3cff21_0_5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g2495e3cff21_0_55:notes"/>
          <p:cNvSpPr txBox="1"/>
          <p:nvPr>
            <p:ph idx="12" type="sldNum"/>
          </p:nvPr>
        </p:nvSpPr>
        <p:spPr>
          <a:xfrm>
            <a:off x="3884612" y="8685212"/>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Calibri"/>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495e3cff21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495e3cff21_0_6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9" name="Google Shape;239;g2495e3cff21_0_63:notes"/>
          <p:cNvSpPr txBox="1"/>
          <p:nvPr>
            <p:ph idx="12" type="sldNum"/>
          </p:nvPr>
        </p:nvSpPr>
        <p:spPr>
          <a:xfrm>
            <a:off x="3884612" y="8685212"/>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Calibri"/>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495e3cff21_0_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495e3cff21_0_8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g2495e3cff21_0_81:notes"/>
          <p:cNvSpPr txBox="1"/>
          <p:nvPr>
            <p:ph idx="12" type="sldNum"/>
          </p:nvPr>
        </p:nvSpPr>
        <p:spPr>
          <a:xfrm>
            <a:off x="3884612" y="8685212"/>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Calibri"/>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 name="Google Shape;10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 name="Google Shape;13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7" name="Google Shape;17;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74" name="Google Shape;74;p11"/>
          <p:cNvSpPr txBox="1"/>
          <p:nvPr>
            <p:ph idx="1" type="body"/>
          </p:nvPr>
        </p:nvSpPr>
        <p:spPr>
          <a:xfrm rot="5400000">
            <a:off x="3920332" y="-1256507"/>
            <a:ext cx="4351337"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3" name="Google Shape;23;p3"/>
          <p:cNvSpPr txBox="1"/>
          <p:nvPr>
            <p:ph idx="1" type="body"/>
          </p:nvPr>
        </p:nvSpPr>
        <p:spPr>
          <a:xfrm>
            <a:off x="838200" y="1825625"/>
            <a:ext cx="10515600" cy="435133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 name="Shape 27"/>
        <p:cNvGrpSpPr/>
        <p:nvPr/>
      </p:nvGrpSpPr>
      <p:grpSpPr>
        <a:xfrm>
          <a:off x="0" y="0"/>
          <a:ext cx="0" cy="0"/>
          <a:chOff x="0" y="0"/>
          <a:chExt cx="0" cy="0"/>
        </a:xfrm>
      </p:grpSpPr>
      <p:sp>
        <p:nvSpPr>
          <p:cNvPr id="28" name="Google Shape;28;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3" name="Google Shape;33;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9" name="Google Shape;39;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46" name="Google Shape;46;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1" name="Google Shape;11;p1"/>
          <p:cNvSpPr txBox="1"/>
          <p:nvPr>
            <p:ph idx="1" type="body"/>
          </p:nvPr>
        </p:nvSpPr>
        <p:spPr>
          <a:xfrm>
            <a:off x="838200" y="1825625"/>
            <a:ext cx="10515600" cy="4351337"/>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www.sciencedirect.com/science/article/pii/S2212017314004848"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txBox="1"/>
          <p:nvPr>
            <p:ph type="ctrTitle"/>
          </p:nvPr>
        </p:nvSpPr>
        <p:spPr>
          <a:xfrm>
            <a:off x="776287" y="2190750"/>
            <a:ext cx="10639425" cy="1993900"/>
          </a:xfrm>
          <a:prstGeom prst="rect">
            <a:avLst/>
          </a:prstGeom>
          <a:noFill/>
          <a:ln>
            <a:noFill/>
          </a:ln>
        </p:spPr>
        <p:txBody>
          <a:bodyPr anchorCtr="0" anchor="b" bIns="45700" lIns="91425" spcFirstLastPara="1" rIns="91425" wrap="square" tIns="45700">
            <a:noAutofit/>
          </a:bodyPr>
          <a:lstStyle/>
          <a:p>
            <a:pPr indent="0" lvl="0" marL="0" rtl="0" algn="ctr">
              <a:lnSpc>
                <a:spcPct val="150000"/>
              </a:lnSpc>
              <a:spcBef>
                <a:spcPts val="0"/>
              </a:spcBef>
              <a:spcAft>
                <a:spcPts val="0"/>
              </a:spcAft>
              <a:buClr>
                <a:srgbClr val="203864"/>
              </a:buClr>
              <a:buSzPts val="2400"/>
              <a:buFont typeface="Times New Roman"/>
              <a:buNone/>
            </a:pPr>
            <a:r>
              <a:rPr lang="en-US" sz="2400">
                <a:solidFill>
                  <a:srgbClr val="203864"/>
                </a:solidFill>
                <a:latin typeface="Times New Roman"/>
                <a:ea typeface="Times New Roman"/>
                <a:cs typeface="Times New Roman"/>
                <a:sym typeface="Times New Roman"/>
              </a:rPr>
              <a:t>Department of Computer Science and Engineering</a:t>
            </a:r>
            <a:br>
              <a:rPr lang="en-US" sz="2400" u="sng">
                <a:solidFill>
                  <a:srgbClr val="2F5597"/>
                </a:solidFill>
                <a:latin typeface="Times New Roman"/>
                <a:ea typeface="Times New Roman"/>
                <a:cs typeface="Times New Roman"/>
                <a:sym typeface="Times New Roman"/>
              </a:rPr>
            </a:br>
            <a:r>
              <a:rPr b="1" lang="en-US" sz="2000">
                <a:solidFill>
                  <a:srgbClr val="BF9000"/>
                </a:solidFill>
                <a:latin typeface="Times New Roman"/>
                <a:ea typeface="Times New Roman"/>
                <a:cs typeface="Times New Roman"/>
                <a:sym typeface="Times New Roman"/>
              </a:rPr>
              <a:t>Project Work Phase 2</a:t>
            </a:r>
            <a:br>
              <a:rPr b="1" lang="en-US" sz="1800">
                <a:solidFill>
                  <a:srgbClr val="BF9000"/>
                </a:solidFill>
                <a:latin typeface="Times New Roman"/>
                <a:ea typeface="Times New Roman"/>
                <a:cs typeface="Times New Roman"/>
                <a:sym typeface="Times New Roman"/>
              </a:rPr>
            </a:br>
            <a:r>
              <a:rPr b="1" lang="en-US" sz="2400" u="sng">
                <a:solidFill>
                  <a:srgbClr val="C00000"/>
                </a:solidFill>
                <a:latin typeface="Times New Roman"/>
                <a:ea typeface="Times New Roman"/>
                <a:cs typeface="Times New Roman"/>
                <a:sym typeface="Times New Roman"/>
              </a:rPr>
              <a:t>PROJECT TITLE :</a:t>
            </a:r>
            <a:br>
              <a:rPr b="1" lang="en-US" sz="2400">
                <a:solidFill>
                  <a:srgbClr val="C00000"/>
                </a:solidFill>
                <a:latin typeface="Times New Roman"/>
                <a:ea typeface="Times New Roman"/>
                <a:cs typeface="Times New Roman"/>
                <a:sym typeface="Times New Roman"/>
              </a:rPr>
            </a:br>
            <a:r>
              <a:rPr b="1" lang="en-US" sz="2400">
                <a:solidFill>
                  <a:srgbClr val="2F5597"/>
                </a:solidFill>
                <a:latin typeface="Times New Roman"/>
                <a:ea typeface="Times New Roman"/>
                <a:cs typeface="Times New Roman"/>
                <a:sym typeface="Times New Roman"/>
              </a:rPr>
              <a:t>Tourism Rec</a:t>
            </a:r>
            <a:r>
              <a:rPr b="1" lang="en-US" sz="2400">
                <a:solidFill>
                  <a:srgbClr val="2F5597"/>
                </a:solidFill>
                <a:latin typeface="Times New Roman"/>
                <a:ea typeface="Times New Roman"/>
                <a:cs typeface="Times New Roman"/>
                <a:sym typeface="Times New Roman"/>
              </a:rPr>
              <a:t>ommendation System using Machine Learning</a:t>
            </a:r>
            <a:endParaRPr/>
          </a:p>
        </p:txBody>
      </p:sp>
      <p:sp>
        <p:nvSpPr>
          <p:cNvPr id="89" name="Google Shape;89;p13"/>
          <p:cNvSpPr txBox="1"/>
          <p:nvPr/>
        </p:nvSpPr>
        <p:spPr>
          <a:xfrm>
            <a:off x="7967662" y="649287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898989"/>
              </a:buClr>
              <a:buSzPts val="1200"/>
              <a:buFont typeface="Calibri"/>
              <a:buNone/>
            </a:pPr>
            <a:r>
              <a:rPr b="0" i="0" lang="en-US" sz="1200" u="none" cap="none" strike="noStrike">
                <a:solidFill>
                  <a:srgbClr val="898989"/>
                </a:solidFill>
                <a:latin typeface="Calibri"/>
                <a:ea typeface="Calibri"/>
                <a:cs typeface="Calibri"/>
                <a:sym typeface="Calibri"/>
              </a:rPr>
              <a:t>*</a:t>
            </a:r>
            <a:endParaRPr/>
          </a:p>
        </p:txBody>
      </p:sp>
      <p:sp>
        <p:nvSpPr>
          <p:cNvPr id="90" name="Google Shape;90;p13"/>
          <p:cNvSpPr txBox="1"/>
          <p:nvPr/>
        </p:nvSpPr>
        <p:spPr>
          <a:xfrm>
            <a:off x="10682287" y="6492875"/>
            <a:ext cx="10160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7395D3"/>
              </a:buClr>
              <a:buSzPts val="1200"/>
              <a:buFont typeface="Gill Sans"/>
              <a:buNone/>
            </a:pPr>
            <a:fld id="{00000000-1234-1234-1234-123412341234}" type="slidenum">
              <a:rPr b="0" i="0" lang="en-US" sz="1200" u="none" cap="none" strike="noStrike">
                <a:solidFill>
                  <a:srgbClr val="7395D3"/>
                </a:solidFill>
                <a:latin typeface="Gill Sans"/>
                <a:ea typeface="Gill Sans"/>
                <a:cs typeface="Gill Sans"/>
                <a:sym typeface="Gill Sans"/>
              </a:rPr>
              <a:t>‹#›</a:t>
            </a:fld>
            <a:endParaRPr/>
          </a:p>
        </p:txBody>
      </p:sp>
      <p:sp>
        <p:nvSpPr>
          <p:cNvPr id="91" name="Google Shape;91;p13"/>
          <p:cNvSpPr txBox="1"/>
          <p:nvPr/>
        </p:nvSpPr>
        <p:spPr>
          <a:xfrm>
            <a:off x="331775" y="4740275"/>
            <a:ext cx="5859600" cy="1718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Times New Roman"/>
              <a:buNone/>
            </a:pPr>
            <a:r>
              <a:rPr b="1" i="0" lang="en-US" sz="2400" u="sng" cap="none" strike="noStrike">
                <a:solidFill>
                  <a:schemeClr val="dk1"/>
                </a:solidFill>
                <a:latin typeface="Times New Roman"/>
                <a:ea typeface="Times New Roman"/>
                <a:cs typeface="Times New Roman"/>
                <a:sym typeface="Times New Roman"/>
              </a:rPr>
              <a:t>Guide Name :</a:t>
            </a:r>
            <a:r>
              <a:rPr b="1" i="0" lang="en-US" sz="2200" u="sng" cap="none" strike="noStrike">
                <a:solidFill>
                  <a:schemeClr val="dk1"/>
                </a:solidFill>
                <a:latin typeface="Times New Roman"/>
                <a:ea typeface="Times New Roman"/>
                <a:cs typeface="Times New Roman"/>
                <a:sym typeface="Times New Roman"/>
              </a:rPr>
              <a:t> </a:t>
            </a:r>
            <a:endParaRPr b="1" i="0" sz="2200" u="sng"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400"/>
              <a:buFont typeface="Times New Roman"/>
              <a:buNone/>
            </a:pPr>
            <a:r>
              <a:t/>
            </a:r>
            <a:endParaRPr b="1" sz="2200" u="sng">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400"/>
              <a:buFont typeface="Times New Roman"/>
              <a:buNone/>
            </a:pPr>
            <a:r>
              <a:rPr b="1" i="0" lang="en-US" sz="2000" u="none" cap="none" strike="noStrike">
                <a:solidFill>
                  <a:schemeClr val="dk2"/>
                </a:solidFill>
                <a:latin typeface="Times New Roman"/>
                <a:ea typeface="Times New Roman"/>
                <a:cs typeface="Times New Roman"/>
                <a:sym typeface="Times New Roman"/>
              </a:rPr>
              <a:t>Mr. Siddharth Bhatkande</a:t>
            </a:r>
            <a:endParaRPr b="1" sz="2000">
              <a:solidFill>
                <a:schemeClr val="dk2"/>
              </a:solidFill>
            </a:endParaRPr>
          </a:p>
          <a:p>
            <a:pPr indent="0" lvl="0" marL="0" marR="0" rtl="0" algn="l">
              <a:lnSpc>
                <a:spcPct val="100000"/>
              </a:lnSpc>
              <a:spcBef>
                <a:spcPts val="0"/>
              </a:spcBef>
              <a:spcAft>
                <a:spcPts val="0"/>
              </a:spcAft>
              <a:buClr>
                <a:schemeClr val="dk1"/>
              </a:buClr>
              <a:buSzPts val="2400"/>
              <a:buFont typeface="Times New Roman"/>
              <a:buNone/>
            </a:pPr>
            <a:r>
              <a:rPr b="1" i="0" lang="en-US" sz="2000" u="none" cap="none" strike="noStrike">
                <a:solidFill>
                  <a:schemeClr val="dk2"/>
                </a:solidFill>
                <a:latin typeface="Times New Roman"/>
                <a:ea typeface="Times New Roman"/>
                <a:cs typeface="Times New Roman"/>
                <a:sym typeface="Times New Roman"/>
              </a:rPr>
              <a:t>Assistant Professor, </a:t>
            </a:r>
            <a:endParaRPr b="1" i="0" sz="2000" u="none" cap="none" strike="noStrike">
              <a:solidFill>
                <a:schemeClr val="dk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400"/>
              <a:buFont typeface="Times New Roman"/>
              <a:buNone/>
            </a:pPr>
            <a:r>
              <a:rPr b="1" i="0" lang="en-US" sz="2000" u="none" cap="none" strike="noStrike">
                <a:solidFill>
                  <a:schemeClr val="dk2"/>
                </a:solidFill>
                <a:latin typeface="Times New Roman"/>
                <a:ea typeface="Times New Roman"/>
                <a:cs typeface="Times New Roman"/>
                <a:sym typeface="Times New Roman"/>
              </a:rPr>
              <a:t>Dept. of CSE</a:t>
            </a:r>
            <a:endParaRPr b="1" sz="2000">
              <a:solidFill>
                <a:schemeClr val="dk2"/>
              </a:solidFill>
            </a:endParaRPr>
          </a:p>
        </p:txBody>
      </p:sp>
      <p:sp>
        <p:nvSpPr>
          <p:cNvPr id="92" name="Google Shape;92;p13"/>
          <p:cNvSpPr txBox="1"/>
          <p:nvPr/>
        </p:nvSpPr>
        <p:spPr>
          <a:xfrm>
            <a:off x="6939550" y="4740278"/>
            <a:ext cx="4901100" cy="1824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000"/>
              <a:buFont typeface="Times New Roman"/>
              <a:buNone/>
            </a:pPr>
            <a:r>
              <a:rPr b="1" i="0" lang="en-US" sz="2000" u="sng" cap="none" strike="noStrike">
                <a:solidFill>
                  <a:schemeClr val="dk1"/>
                </a:solidFill>
                <a:latin typeface="Times New Roman"/>
                <a:ea typeface="Times New Roman"/>
                <a:cs typeface="Times New Roman"/>
                <a:sym typeface="Times New Roman"/>
              </a:rPr>
              <a:t>Student</a:t>
            </a:r>
            <a:r>
              <a:rPr b="1" lang="en-US" sz="2000" u="sng">
                <a:solidFill>
                  <a:schemeClr val="dk1"/>
                </a:solidFill>
                <a:latin typeface="Times New Roman"/>
                <a:ea typeface="Times New Roman"/>
                <a:cs typeface="Times New Roman"/>
                <a:sym typeface="Times New Roman"/>
              </a:rPr>
              <a:t> </a:t>
            </a:r>
            <a:r>
              <a:rPr b="1" i="0" lang="en-US" sz="2000" u="sng" cap="none" strike="noStrike">
                <a:solidFill>
                  <a:schemeClr val="dk1"/>
                </a:solidFill>
                <a:latin typeface="Times New Roman"/>
                <a:ea typeface="Times New Roman"/>
                <a:cs typeface="Times New Roman"/>
                <a:sym typeface="Times New Roman"/>
              </a:rPr>
              <a:t>Names</a:t>
            </a:r>
            <a:r>
              <a:rPr b="1" lang="en-US" sz="2000" u="sng">
                <a:solidFill>
                  <a:schemeClr val="dk1"/>
                </a:solidFill>
                <a:latin typeface="Times New Roman"/>
                <a:ea typeface="Times New Roman"/>
                <a:cs typeface="Times New Roman"/>
                <a:sym typeface="Times New Roman"/>
              </a:rPr>
              <a:t> </a:t>
            </a:r>
            <a:r>
              <a:rPr b="1" i="0" lang="en-US" sz="2000" u="sng" cap="none" strike="noStrike">
                <a:solidFill>
                  <a:schemeClr val="dk1"/>
                </a:solidFill>
                <a:latin typeface="Times New Roman"/>
                <a:ea typeface="Times New Roman"/>
                <a:cs typeface="Times New Roman"/>
                <a:sym typeface="Times New Roman"/>
              </a:rPr>
              <a:t>: </a:t>
            </a:r>
            <a:endParaRPr b="1" i="0" sz="2000" u="sng"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000"/>
              <a:buFont typeface="Times New Roman"/>
              <a:buNone/>
            </a:pPr>
            <a:r>
              <a:t/>
            </a:r>
            <a:endParaRPr b="1" sz="2000" u="sng">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C00000"/>
              </a:buClr>
              <a:buSzPts val="1800"/>
              <a:buFont typeface="Times New Roman"/>
              <a:buNone/>
            </a:pPr>
            <a:r>
              <a:rPr b="1" i="0" lang="en-US" sz="1800" u="none" cap="none" strike="noStrike">
                <a:solidFill>
                  <a:srgbClr val="A61C00"/>
                </a:solidFill>
                <a:latin typeface="Times New Roman"/>
                <a:ea typeface="Times New Roman"/>
                <a:cs typeface="Times New Roman"/>
                <a:sym typeface="Times New Roman"/>
              </a:rPr>
              <a:t>Ms. Soumya Bailkeri (2BU19CS045)</a:t>
            </a:r>
            <a:endParaRPr>
              <a:solidFill>
                <a:srgbClr val="A61C00"/>
              </a:solidFill>
            </a:endParaRPr>
          </a:p>
          <a:p>
            <a:pPr indent="0" lvl="0" marL="0" marR="0" rtl="0" algn="l">
              <a:lnSpc>
                <a:spcPct val="100000"/>
              </a:lnSpc>
              <a:spcBef>
                <a:spcPts val="0"/>
              </a:spcBef>
              <a:spcAft>
                <a:spcPts val="0"/>
              </a:spcAft>
              <a:buClr>
                <a:srgbClr val="C00000"/>
              </a:buClr>
              <a:buSzPts val="1800"/>
              <a:buFont typeface="Times New Roman"/>
              <a:buNone/>
            </a:pPr>
            <a:r>
              <a:rPr b="1" i="0" lang="en-US" sz="1800" u="none" cap="none" strike="noStrike">
                <a:solidFill>
                  <a:srgbClr val="A61C00"/>
                </a:solidFill>
                <a:latin typeface="Times New Roman"/>
                <a:ea typeface="Times New Roman"/>
                <a:cs typeface="Times New Roman"/>
                <a:sym typeface="Times New Roman"/>
              </a:rPr>
              <a:t>Ms. Spoorti</a:t>
            </a:r>
            <a:r>
              <a:rPr b="1" lang="en-US" sz="1800">
                <a:solidFill>
                  <a:srgbClr val="A61C00"/>
                </a:solidFill>
                <a:latin typeface="Times New Roman"/>
                <a:ea typeface="Times New Roman"/>
                <a:cs typeface="Times New Roman"/>
                <a:sym typeface="Times New Roman"/>
              </a:rPr>
              <a:t> </a:t>
            </a:r>
            <a:r>
              <a:rPr b="1" i="0" lang="en-US" sz="1800" u="none" cap="none" strike="noStrike">
                <a:solidFill>
                  <a:srgbClr val="A61C00"/>
                </a:solidFill>
                <a:latin typeface="Times New Roman"/>
                <a:ea typeface="Times New Roman"/>
                <a:cs typeface="Times New Roman"/>
                <a:sym typeface="Times New Roman"/>
              </a:rPr>
              <a:t>Koshavar (2BU19CS046)</a:t>
            </a:r>
            <a:endParaRPr b="0" i="0" sz="1800" u="none" cap="none" strike="noStrike">
              <a:solidFill>
                <a:srgbClr val="A61C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C00000"/>
              </a:buClr>
              <a:buSzPts val="1800"/>
              <a:buFont typeface="Times New Roman"/>
              <a:buNone/>
            </a:pPr>
            <a:r>
              <a:rPr b="1" i="0" lang="en-US" sz="1800" u="none" cap="none" strike="noStrike">
                <a:solidFill>
                  <a:srgbClr val="A61C00"/>
                </a:solidFill>
                <a:latin typeface="Times New Roman"/>
                <a:ea typeface="Times New Roman"/>
                <a:cs typeface="Times New Roman"/>
                <a:sym typeface="Times New Roman"/>
              </a:rPr>
              <a:t>Mr. Vivek Tigadi (2BU19CS057)</a:t>
            </a:r>
            <a:endParaRPr b="0" i="0" sz="1800" u="none" cap="none" strike="noStrike">
              <a:solidFill>
                <a:srgbClr val="A61C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lang="en-US" sz="1800">
                <a:solidFill>
                  <a:srgbClr val="A61C00"/>
                </a:solidFill>
                <a:latin typeface="Times New Roman"/>
                <a:ea typeface="Times New Roman"/>
                <a:cs typeface="Times New Roman"/>
                <a:sym typeface="Times New Roman"/>
              </a:rPr>
              <a:t>Mr. Shreyas Karadiguddi (2BU20CS406) </a:t>
            </a:r>
            <a:endParaRPr b="1" i="0" sz="1800" u="none">
              <a:solidFill>
                <a:srgbClr val="A61C00"/>
              </a:solidFill>
              <a:latin typeface="Times New Roman"/>
              <a:ea typeface="Times New Roman"/>
              <a:cs typeface="Times New Roman"/>
              <a:sym typeface="Times New Roman"/>
            </a:endParaRPr>
          </a:p>
        </p:txBody>
      </p:sp>
      <p:pic>
        <p:nvPicPr>
          <p:cNvPr id="93" name="Google Shape;93;p13"/>
          <p:cNvPicPr preferRelativeResize="0"/>
          <p:nvPr/>
        </p:nvPicPr>
        <p:blipFill rotWithShape="1">
          <a:blip r:embed="rId3">
            <a:alphaModFix/>
          </a:blip>
          <a:srcRect b="0" l="0" r="0" t="0"/>
          <a:stretch/>
        </p:blipFill>
        <p:spPr>
          <a:xfrm>
            <a:off x="184150" y="469900"/>
            <a:ext cx="11566525" cy="1528762"/>
          </a:xfrm>
          <a:prstGeom prst="rect">
            <a:avLst/>
          </a:prstGeom>
          <a:noFill/>
          <a:ln>
            <a:noFill/>
          </a:ln>
        </p:spPr>
      </p:pic>
      <p:sp>
        <p:nvSpPr>
          <p:cNvPr id="94" name="Google Shape;94;p13"/>
          <p:cNvSpPr txBox="1"/>
          <p:nvPr/>
        </p:nvSpPr>
        <p:spPr>
          <a:xfrm>
            <a:off x="4695825" y="1738312"/>
            <a:ext cx="2800350" cy="40163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55A11"/>
              </a:buClr>
              <a:buSzPts val="2000"/>
              <a:buFont typeface="Times New Roman"/>
              <a:buNone/>
            </a:pPr>
            <a:r>
              <a:rPr b="0" i="0" lang="en-US" sz="2000" u="none">
                <a:solidFill>
                  <a:srgbClr val="C55A11"/>
                </a:solidFill>
                <a:latin typeface="Times New Roman"/>
                <a:ea typeface="Times New Roman"/>
                <a:cs typeface="Times New Roman"/>
                <a:sym typeface="Times New Roman"/>
              </a:rPr>
              <a:t>Accredited by NBA</a:t>
            </a:r>
            <a:endParaRPr/>
          </a:p>
        </p:txBody>
      </p:sp>
      <p:sp>
        <p:nvSpPr>
          <p:cNvPr id="95" name="Google Shape;95;p13"/>
          <p:cNvSpPr txBox="1"/>
          <p:nvPr/>
        </p:nvSpPr>
        <p:spPr>
          <a:xfrm>
            <a:off x="331787" y="180975"/>
            <a:ext cx="11358562" cy="368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2E75B6"/>
              </a:buClr>
              <a:buSzPts val="1800"/>
              <a:buFont typeface="Times New Roman"/>
              <a:buNone/>
            </a:pPr>
            <a:r>
              <a:rPr b="1" i="0" lang="en-US" sz="1800" u="none">
                <a:solidFill>
                  <a:srgbClr val="2E75B6"/>
                </a:solidFill>
                <a:latin typeface="Times New Roman"/>
                <a:ea typeface="Times New Roman"/>
                <a:cs typeface="Times New Roman"/>
                <a:sym typeface="Times New Roman"/>
              </a:rPr>
              <a:t>VISVESVARAYA TECHNOLOGICAL UNIVERSITY - BELAGAVI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2"/>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p>
            <a:pPr indent="-457200" lvl="0" marL="457200" rtl="0" algn="l">
              <a:lnSpc>
                <a:spcPct val="90000"/>
              </a:lnSpc>
              <a:spcBef>
                <a:spcPts val="0"/>
              </a:spcBef>
              <a:spcAft>
                <a:spcPts val="0"/>
              </a:spcAft>
              <a:buClr>
                <a:schemeClr val="dk1"/>
              </a:buClr>
              <a:buSzPts val="2800"/>
              <a:buFont typeface="Arial"/>
              <a:buChar char="•"/>
            </a:pPr>
            <a:r>
              <a:rPr b="1" lang="en-US" sz="2800">
                <a:solidFill>
                  <a:schemeClr val="dk1"/>
                </a:solidFill>
                <a:latin typeface="Times New Roman"/>
                <a:ea typeface="Times New Roman"/>
                <a:cs typeface="Times New Roman"/>
                <a:sym typeface="Times New Roman"/>
              </a:rPr>
              <a:t>Sequence Diagram</a:t>
            </a:r>
            <a:endParaRPr/>
          </a:p>
        </p:txBody>
      </p:sp>
      <p:pic>
        <p:nvPicPr>
          <p:cNvPr descr="sequence dia" id="170" name="Google Shape;170;p22"/>
          <p:cNvPicPr preferRelativeResize="0"/>
          <p:nvPr>
            <p:ph idx="1" type="body"/>
          </p:nvPr>
        </p:nvPicPr>
        <p:blipFill rotWithShape="1">
          <a:blip r:embed="rId3">
            <a:alphaModFix/>
          </a:blip>
          <a:srcRect b="0" l="0" r="0" t="0"/>
          <a:stretch/>
        </p:blipFill>
        <p:spPr>
          <a:xfrm>
            <a:off x="1057475" y="1471600"/>
            <a:ext cx="10089600" cy="4517400"/>
          </a:xfrm>
          <a:prstGeom prst="rect">
            <a:avLst/>
          </a:prstGeom>
          <a:noFill/>
          <a:ln>
            <a:noFill/>
          </a:ln>
        </p:spPr>
      </p:pic>
      <p:sp>
        <p:nvSpPr>
          <p:cNvPr id="171" name="Google Shape;171;p22"/>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172" name="Google Shape;172;p22"/>
          <p:cNvSpPr txBox="1"/>
          <p:nvPr/>
        </p:nvSpPr>
        <p:spPr>
          <a:xfrm>
            <a:off x="11225212" y="6400800"/>
            <a:ext cx="6621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173" name="Google Shape;173;p22"/>
          <p:cNvSpPr txBox="1"/>
          <p:nvPr/>
        </p:nvSpPr>
        <p:spPr>
          <a:xfrm>
            <a:off x="2183100" y="6075725"/>
            <a:ext cx="7825800" cy="461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Figure 3: Sequence Diagram</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3"/>
          <p:cNvSpPr txBox="1"/>
          <p:nvPr/>
        </p:nvSpPr>
        <p:spPr>
          <a:xfrm>
            <a:off x="581025" y="203200"/>
            <a:ext cx="11172825" cy="701675"/>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Times New Roman"/>
              <a:buNone/>
            </a:pPr>
            <a:r>
              <a:rPr b="1" i="0" lang="en-US" sz="4000" u="none">
                <a:solidFill>
                  <a:schemeClr val="dk2"/>
                </a:solidFill>
                <a:latin typeface="Times New Roman"/>
                <a:ea typeface="Times New Roman"/>
                <a:cs typeface="Times New Roman"/>
                <a:sym typeface="Times New Roman"/>
              </a:rPr>
              <a:t>Implementation</a:t>
            </a:r>
            <a:endParaRPr b="1" sz="4000">
              <a:solidFill>
                <a:schemeClr val="dk2"/>
              </a:solidFill>
            </a:endParaRPr>
          </a:p>
        </p:txBody>
      </p:sp>
      <p:sp>
        <p:nvSpPr>
          <p:cNvPr id="179" name="Google Shape;179;p23"/>
          <p:cNvSpPr txBox="1"/>
          <p:nvPr/>
        </p:nvSpPr>
        <p:spPr>
          <a:xfrm>
            <a:off x="11225212" y="6400800"/>
            <a:ext cx="661987" cy="2778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180" name="Google Shape;180;p23"/>
          <p:cNvSpPr txBox="1"/>
          <p:nvPr>
            <p:ph idx="1" type="body"/>
          </p:nvPr>
        </p:nvSpPr>
        <p:spPr>
          <a:xfrm>
            <a:off x="542885" y="1333325"/>
            <a:ext cx="11249100" cy="53151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b="1" lang="en-US" sz="2400">
                <a:latin typeface="Times New Roman"/>
                <a:ea typeface="Times New Roman"/>
                <a:cs typeface="Times New Roman"/>
                <a:sym typeface="Times New Roman"/>
              </a:rPr>
              <a:t>Admin Module : </a:t>
            </a:r>
            <a:endParaRPr b="1" sz="2400">
              <a:latin typeface="Times New Roman"/>
              <a:ea typeface="Times New Roman"/>
              <a:cs typeface="Times New Roman"/>
              <a:sym typeface="Times New Roman"/>
            </a:endParaRPr>
          </a:p>
          <a:p>
            <a:pPr indent="0" lvl="0" marL="0" rtl="0" algn="just">
              <a:lnSpc>
                <a:spcPct val="115000"/>
              </a:lnSpc>
              <a:spcBef>
                <a:spcPts val="0"/>
              </a:spcBef>
              <a:spcAft>
                <a:spcPts val="0"/>
              </a:spcAft>
              <a:buClr>
                <a:schemeClr val="dk1"/>
              </a:buClr>
              <a:buSzPts val="1100"/>
              <a:buFont typeface="Arial"/>
              <a:buNone/>
            </a:pPr>
            <a:r>
              <a:t/>
            </a:r>
            <a:endParaRPr b="1" sz="24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rPr lang="en-US" sz="2000">
                <a:latin typeface="Times New Roman"/>
                <a:ea typeface="Times New Roman"/>
                <a:cs typeface="Times New Roman"/>
                <a:sym typeface="Times New Roman"/>
              </a:rPr>
              <a:t>The admin module is a backend interface that enables authorized administrators to manage user accounts, handle data, configure machine learning algorithms, monitor system performance, customize recommendations, manage feedback and reviews, generate reports and analytics, and configure system settings. It serves as a centralized control panel for efficiently managing and maintaining the recommendation system, ensuring its optimal operation, and adapting it to changing requirements. </a:t>
            </a:r>
            <a:endParaRPr sz="2000">
              <a:latin typeface="Times New Roman"/>
              <a:ea typeface="Times New Roman"/>
              <a:cs typeface="Times New Roman"/>
              <a:sym typeface="Times New Roman"/>
            </a:endParaRPr>
          </a:p>
          <a:p>
            <a:pPr indent="0" lvl="0" marL="457200" rtl="0" algn="just">
              <a:lnSpc>
                <a:spcPct val="115000"/>
              </a:lnSpc>
              <a:spcBef>
                <a:spcPts val="1200"/>
              </a:spcBef>
              <a:spcAft>
                <a:spcPts val="0"/>
              </a:spcAft>
              <a:buNone/>
            </a:pPr>
            <a:r>
              <a:t/>
            </a:r>
            <a:endParaRPr b="1" sz="2000">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t/>
            </a:r>
            <a:endParaRPr b="1" sz="2000">
              <a:latin typeface="Times New Roman"/>
              <a:ea typeface="Times New Roman"/>
              <a:cs typeface="Times New Roman"/>
              <a:sym typeface="Times New Roman"/>
            </a:endParaRPr>
          </a:p>
        </p:txBody>
      </p:sp>
      <p:sp>
        <p:nvSpPr>
          <p:cNvPr id="181" name="Google Shape;181;p23"/>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4"/>
          <p:cNvSpPr txBox="1"/>
          <p:nvPr>
            <p:ph idx="1" type="body"/>
          </p:nvPr>
        </p:nvSpPr>
        <p:spPr>
          <a:xfrm>
            <a:off x="838200" y="826249"/>
            <a:ext cx="10515600" cy="5223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b="1" lang="en-US" sz="2400">
                <a:latin typeface="Times New Roman"/>
                <a:ea typeface="Times New Roman"/>
                <a:cs typeface="Times New Roman"/>
                <a:sym typeface="Times New Roman"/>
              </a:rPr>
              <a:t>User Authentication Module :</a:t>
            </a:r>
            <a:endParaRPr b="1" sz="2400">
              <a:latin typeface="Times New Roman"/>
              <a:ea typeface="Times New Roman"/>
              <a:cs typeface="Times New Roman"/>
              <a:sym typeface="Times New Roman"/>
            </a:endParaRPr>
          </a:p>
          <a:p>
            <a:pPr indent="0" lvl="0" marL="0" rtl="0" algn="l">
              <a:spcBef>
                <a:spcPts val="1000"/>
              </a:spcBef>
              <a:spcAft>
                <a:spcPts val="0"/>
              </a:spcAft>
              <a:buClr>
                <a:schemeClr val="dk1"/>
              </a:buClr>
              <a:buSzPts val="1100"/>
              <a:buFont typeface="Arial"/>
              <a:buNone/>
            </a:pPr>
            <a:r>
              <a:t/>
            </a:r>
            <a:endParaRPr sz="2400">
              <a:latin typeface="Times New Roman"/>
              <a:ea typeface="Times New Roman"/>
              <a:cs typeface="Times New Roman"/>
              <a:sym typeface="Times New Roman"/>
            </a:endParaRPr>
          </a:p>
          <a:p>
            <a:pPr indent="0" lvl="0" marL="0" rtl="0" algn="just">
              <a:lnSpc>
                <a:spcPct val="150000"/>
              </a:lnSpc>
              <a:spcBef>
                <a:spcPts val="1000"/>
              </a:spcBef>
              <a:spcAft>
                <a:spcPts val="0"/>
              </a:spcAft>
              <a:buClr>
                <a:schemeClr val="dk1"/>
              </a:buClr>
              <a:buSzPts val="1100"/>
              <a:buFont typeface="Arial"/>
              <a:buNone/>
            </a:pPr>
            <a:r>
              <a:rPr lang="en-US" sz="2000">
                <a:latin typeface="Times New Roman"/>
                <a:ea typeface="Times New Roman"/>
                <a:cs typeface="Times New Roman"/>
                <a:sym typeface="Times New Roman"/>
              </a:rPr>
              <a:t>The user authentication module provides the necessary mechanisms for securely authenticating and managing user accounts within the system. It includes features such as user registration, login, and password management, as well as authentication protocols and encryption methods to ensure the privacy and integrity of user data. This module allows users to securely access the recommendation system, personalize their preferences, and receive tailored recommendations based on their authenticated profile, enhancing the overall user experience and system security.</a:t>
            </a:r>
            <a:endParaRPr b="1" sz="2400">
              <a:latin typeface="Times New Roman"/>
              <a:ea typeface="Times New Roman"/>
              <a:cs typeface="Times New Roman"/>
              <a:sym typeface="Times New Roman"/>
            </a:endParaRPr>
          </a:p>
          <a:p>
            <a:pPr indent="0" lvl="0" marL="0" rtl="0" algn="l">
              <a:spcBef>
                <a:spcPts val="1000"/>
              </a:spcBef>
              <a:spcAft>
                <a:spcPts val="0"/>
              </a:spcAft>
              <a:buNone/>
            </a:pPr>
            <a:r>
              <a:t/>
            </a:r>
            <a:endParaRPr b="1" sz="2400">
              <a:latin typeface="Times New Roman"/>
              <a:ea typeface="Times New Roman"/>
              <a:cs typeface="Times New Roman"/>
              <a:sym typeface="Times New Roman"/>
            </a:endParaRPr>
          </a:p>
          <a:p>
            <a:pPr indent="0" lvl="0" marL="0" rtl="0" algn="just">
              <a:lnSpc>
                <a:spcPct val="150000"/>
              </a:lnSpc>
              <a:spcBef>
                <a:spcPts val="1000"/>
              </a:spcBef>
              <a:spcAft>
                <a:spcPts val="0"/>
              </a:spcAft>
              <a:buNone/>
            </a:pPr>
            <a:r>
              <a:t/>
            </a:r>
            <a:endParaRPr sz="2000">
              <a:latin typeface="Times New Roman"/>
              <a:ea typeface="Times New Roman"/>
              <a:cs typeface="Times New Roman"/>
              <a:sym typeface="Times New Roman"/>
            </a:endParaRPr>
          </a:p>
        </p:txBody>
      </p:sp>
      <p:sp>
        <p:nvSpPr>
          <p:cNvPr id="188" name="Google Shape;188;p24"/>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189" name="Google Shape;189;p24"/>
          <p:cNvSpPr txBox="1"/>
          <p:nvPr/>
        </p:nvSpPr>
        <p:spPr>
          <a:xfrm>
            <a:off x="11225212" y="6400800"/>
            <a:ext cx="6621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5"/>
          <p:cNvSpPr txBox="1"/>
          <p:nvPr>
            <p:ph idx="1" type="body"/>
          </p:nvPr>
        </p:nvSpPr>
        <p:spPr>
          <a:xfrm>
            <a:off x="838200" y="749425"/>
            <a:ext cx="10515600" cy="54273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b="1" lang="en-US" sz="2400">
                <a:latin typeface="Times New Roman"/>
                <a:ea typeface="Times New Roman"/>
                <a:cs typeface="Times New Roman"/>
                <a:sym typeface="Times New Roman"/>
              </a:rPr>
              <a:t>Tourism Dataset Module :</a:t>
            </a:r>
            <a:endParaRPr b="1" sz="2400">
              <a:latin typeface="Times New Roman"/>
              <a:ea typeface="Times New Roman"/>
              <a:cs typeface="Times New Roman"/>
              <a:sym typeface="Times New Roman"/>
            </a:endParaRPr>
          </a:p>
          <a:p>
            <a:pPr indent="0" lvl="0" marL="0" rtl="0" algn="l">
              <a:spcBef>
                <a:spcPts val="1000"/>
              </a:spcBef>
              <a:spcAft>
                <a:spcPts val="0"/>
              </a:spcAft>
              <a:buClr>
                <a:schemeClr val="dk1"/>
              </a:buClr>
              <a:buSzPts val="1100"/>
              <a:buFont typeface="Arial"/>
              <a:buNone/>
            </a:pPr>
            <a:r>
              <a:t/>
            </a:r>
            <a:endParaRPr sz="2000"/>
          </a:p>
          <a:p>
            <a:pPr indent="0" lvl="0" marL="0" rtl="0" algn="just">
              <a:lnSpc>
                <a:spcPct val="150000"/>
              </a:lnSpc>
              <a:spcBef>
                <a:spcPts val="1000"/>
              </a:spcBef>
              <a:spcAft>
                <a:spcPts val="0"/>
              </a:spcAft>
              <a:buClr>
                <a:schemeClr val="dk1"/>
              </a:buClr>
              <a:buSzPts val="1100"/>
              <a:buFont typeface="Arial"/>
              <a:buNone/>
            </a:pPr>
            <a:r>
              <a:rPr lang="en-US" sz="2000">
                <a:latin typeface="Times New Roman"/>
                <a:ea typeface="Times New Roman"/>
                <a:cs typeface="Times New Roman"/>
                <a:sym typeface="Times New Roman"/>
              </a:rPr>
              <a:t>The tourism dataset module is responsible for handling and processing the relevant data required for the recommendation system. It includes functionalities such as collecting and curating tourism datasets from various sources, performing data cleaning and preprocessing tasks, integrating additional relevant data, and ensuring the dataset's quality and accuracy. This module serves as the foundation for training the machine learning algorithms and generating accurate and personalized recommendations for users based on the rich tourism data available.</a:t>
            </a:r>
            <a:endParaRPr sz="2000">
              <a:latin typeface="Times New Roman"/>
              <a:ea typeface="Times New Roman"/>
              <a:cs typeface="Times New Roman"/>
              <a:sym typeface="Times New Roman"/>
            </a:endParaRPr>
          </a:p>
          <a:p>
            <a:pPr indent="0" lvl="0" marL="0" rtl="0" algn="just">
              <a:lnSpc>
                <a:spcPct val="150000"/>
              </a:lnSpc>
              <a:spcBef>
                <a:spcPts val="1000"/>
              </a:spcBef>
              <a:spcAft>
                <a:spcPts val="0"/>
              </a:spcAft>
              <a:buNone/>
            </a:pPr>
            <a:r>
              <a:t/>
            </a:r>
            <a:endParaRPr sz="2000">
              <a:latin typeface="Times New Roman"/>
              <a:ea typeface="Times New Roman"/>
              <a:cs typeface="Times New Roman"/>
              <a:sym typeface="Times New Roman"/>
            </a:endParaRPr>
          </a:p>
        </p:txBody>
      </p:sp>
      <p:sp>
        <p:nvSpPr>
          <p:cNvPr id="196" name="Google Shape;196;p25"/>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197" name="Google Shape;197;p25"/>
          <p:cNvSpPr txBox="1"/>
          <p:nvPr/>
        </p:nvSpPr>
        <p:spPr>
          <a:xfrm>
            <a:off x="11225212" y="6400800"/>
            <a:ext cx="6621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6"/>
          <p:cNvSpPr txBox="1"/>
          <p:nvPr/>
        </p:nvSpPr>
        <p:spPr>
          <a:xfrm>
            <a:off x="509550" y="362176"/>
            <a:ext cx="11172900" cy="7017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Times New Roman"/>
              <a:buNone/>
            </a:pPr>
            <a:r>
              <a:rPr b="1" i="0" lang="en-US" sz="4000" u="none">
                <a:solidFill>
                  <a:schemeClr val="dk2"/>
                </a:solidFill>
                <a:latin typeface="Times New Roman"/>
                <a:ea typeface="Times New Roman"/>
                <a:cs typeface="Times New Roman"/>
                <a:sym typeface="Times New Roman"/>
              </a:rPr>
              <a:t>Advantages and Disadvantages</a:t>
            </a:r>
            <a:endParaRPr b="1" sz="4000">
              <a:solidFill>
                <a:schemeClr val="dk2"/>
              </a:solidFill>
            </a:endParaRPr>
          </a:p>
        </p:txBody>
      </p:sp>
      <p:sp>
        <p:nvSpPr>
          <p:cNvPr id="203" name="Google Shape;203;p26"/>
          <p:cNvSpPr txBox="1"/>
          <p:nvPr/>
        </p:nvSpPr>
        <p:spPr>
          <a:xfrm>
            <a:off x="11225212" y="6400800"/>
            <a:ext cx="661987" cy="2778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204" name="Google Shape;204;p26"/>
          <p:cNvSpPr txBox="1"/>
          <p:nvPr>
            <p:ph idx="1" type="body"/>
          </p:nvPr>
        </p:nvSpPr>
        <p:spPr>
          <a:xfrm>
            <a:off x="1250100" y="1458900"/>
            <a:ext cx="9691800" cy="4227000"/>
          </a:xfrm>
          <a:prstGeom prst="rect">
            <a:avLst/>
          </a:prstGeom>
          <a:noFill/>
          <a:ln>
            <a:noFill/>
          </a:ln>
        </p:spPr>
        <p:txBody>
          <a:bodyPr anchorCtr="0" anchor="t" bIns="45700" lIns="91425" spcFirstLastPara="1" rIns="91425" wrap="square" tIns="45700">
            <a:normAutofit/>
          </a:bodyPr>
          <a:lstStyle/>
          <a:p>
            <a:pPr indent="0" lvl="0" marL="0" marR="0" rtl="0" algn="just">
              <a:lnSpc>
                <a:spcPct val="100000"/>
              </a:lnSpc>
              <a:spcBef>
                <a:spcPts val="0"/>
              </a:spcBef>
              <a:spcAft>
                <a:spcPts val="0"/>
              </a:spcAft>
              <a:buClr>
                <a:schemeClr val="dk1"/>
              </a:buClr>
              <a:buSzPts val="2800"/>
              <a:buFont typeface="Times New Roman"/>
              <a:buNone/>
            </a:pPr>
            <a:r>
              <a:rPr b="1" i="0" lang="en-US" sz="2400" u="none">
                <a:solidFill>
                  <a:schemeClr val="dk1"/>
                </a:solidFill>
                <a:latin typeface="Times New Roman"/>
                <a:ea typeface="Times New Roman"/>
                <a:cs typeface="Times New Roman"/>
                <a:sym typeface="Times New Roman"/>
              </a:rPr>
              <a:t>Advantages:</a:t>
            </a:r>
            <a:endParaRPr b="1" i="0" sz="2400" u="non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2800"/>
              <a:buFont typeface="Times New Roman"/>
              <a:buNone/>
            </a:pPr>
            <a:r>
              <a:t/>
            </a:r>
            <a:endParaRPr b="1" sz="2400">
              <a:latin typeface="Times New Roman"/>
              <a:ea typeface="Times New Roman"/>
              <a:cs typeface="Times New Roman"/>
              <a:sym typeface="Times New Roman"/>
            </a:endParaRPr>
          </a:p>
          <a:p>
            <a:pPr indent="-127000" lvl="0" marL="0" marR="0" rtl="0" algn="just">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Personalized Recommendations</a:t>
            </a:r>
            <a:endParaRPr sz="2000">
              <a:latin typeface="Times New Roman"/>
              <a:ea typeface="Times New Roman"/>
              <a:cs typeface="Times New Roman"/>
              <a:sym typeface="Times New Roman"/>
            </a:endParaRPr>
          </a:p>
          <a:p>
            <a:pPr indent="-127000" lvl="0" marL="0" marR="0" rtl="0" algn="just">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Increased User Engagement</a:t>
            </a:r>
            <a:endParaRPr sz="2000">
              <a:latin typeface="Times New Roman"/>
              <a:ea typeface="Times New Roman"/>
              <a:cs typeface="Times New Roman"/>
              <a:sym typeface="Times New Roman"/>
            </a:endParaRPr>
          </a:p>
          <a:p>
            <a:pPr indent="-127000" lvl="0" marL="0" marR="0" rtl="0" algn="just">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Time-Saving</a:t>
            </a:r>
            <a:endParaRPr sz="2000">
              <a:latin typeface="Times New Roman"/>
              <a:ea typeface="Times New Roman"/>
              <a:cs typeface="Times New Roman"/>
              <a:sym typeface="Times New Roman"/>
            </a:endParaRPr>
          </a:p>
          <a:p>
            <a:pPr indent="-127000" lvl="0" marL="0" marR="0" rtl="0" algn="just">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Improved Business Outcomes</a:t>
            </a:r>
            <a:endParaRPr sz="2000">
              <a:latin typeface="Times New Roman"/>
              <a:ea typeface="Times New Roman"/>
              <a:cs typeface="Times New Roman"/>
              <a:sym typeface="Times New Roman"/>
            </a:endParaRPr>
          </a:p>
          <a:p>
            <a:pPr indent="-127000" lvl="0" marL="0" marR="0" rtl="0" algn="just">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Scalability</a:t>
            </a:r>
            <a:endParaRPr sz="2000">
              <a:latin typeface="Times New Roman"/>
              <a:ea typeface="Times New Roman"/>
              <a:cs typeface="Times New Roman"/>
              <a:sym typeface="Times New Roman"/>
            </a:endParaRPr>
          </a:p>
        </p:txBody>
      </p:sp>
      <p:sp>
        <p:nvSpPr>
          <p:cNvPr id="205" name="Google Shape;205;p26"/>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7"/>
          <p:cNvSpPr txBox="1"/>
          <p:nvPr>
            <p:ph idx="1" type="body"/>
          </p:nvPr>
        </p:nvSpPr>
        <p:spPr>
          <a:xfrm>
            <a:off x="931700" y="872725"/>
            <a:ext cx="7948500" cy="40464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b="1" lang="en-US" sz="2400">
                <a:latin typeface="Times New Roman"/>
                <a:ea typeface="Times New Roman"/>
                <a:cs typeface="Times New Roman"/>
                <a:sym typeface="Times New Roman"/>
              </a:rPr>
              <a:t>  Disadvantages:</a:t>
            </a:r>
            <a:endParaRPr b="1" sz="2400">
              <a:latin typeface="Times New Roman"/>
              <a:ea typeface="Times New Roman"/>
              <a:cs typeface="Times New Roman"/>
              <a:sym typeface="Times New Roman"/>
            </a:endParaRPr>
          </a:p>
          <a:p>
            <a:pPr indent="0" lvl="0" marL="0" marR="0" rtl="0" algn="l">
              <a:lnSpc>
                <a:spcPct val="150000"/>
              </a:lnSpc>
              <a:spcBef>
                <a:spcPts val="0"/>
              </a:spcBef>
              <a:spcAft>
                <a:spcPts val="0"/>
              </a:spcAft>
              <a:buNone/>
            </a:pPr>
            <a:r>
              <a:t/>
            </a:r>
            <a:endParaRPr b="1" sz="2400">
              <a:latin typeface="Times New Roman"/>
              <a:ea typeface="Times New Roman"/>
              <a:cs typeface="Times New Roman"/>
              <a:sym typeface="Times New Roman"/>
            </a:endParaRPr>
          </a:p>
          <a:p>
            <a:pPr indent="-241300" lvl="0" marL="228600" marR="0" rtl="0" algn="l">
              <a:lnSpc>
                <a:spcPct val="150000"/>
              </a:lnSpc>
              <a:spcBef>
                <a:spcPts val="0"/>
              </a:spcBef>
              <a:spcAft>
                <a:spcPts val="0"/>
              </a:spcAft>
              <a:buClr>
                <a:schemeClr val="dk1"/>
              </a:buClr>
              <a:buSzPts val="2000"/>
              <a:buFont typeface="Times New Roman"/>
              <a:buChar char="•"/>
            </a:pPr>
            <a:r>
              <a:rPr i="0" lang="en-US" sz="2000" u="none">
                <a:solidFill>
                  <a:schemeClr val="dk1"/>
                </a:solidFill>
                <a:latin typeface="Times New Roman"/>
                <a:ea typeface="Times New Roman"/>
                <a:cs typeface="Times New Roman"/>
                <a:sym typeface="Times New Roman"/>
              </a:rPr>
              <a:t>Data Quality</a:t>
            </a:r>
            <a:endParaRPr sz="2000">
              <a:latin typeface="Times New Roman"/>
              <a:ea typeface="Times New Roman"/>
              <a:cs typeface="Times New Roman"/>
              <a:sym typeface="Times New Roman"/>
            </a:endParaRPr>
          </a:p>
          <a:p>
            <a:pPr indent="-241300" lvl="0" marL="228600" marR="0" rtl="0" algn="l">
              <a:lnSpc>
                <a:spcPct val="150000"/>
              </a:lnSpc>
              <a:spcBef>
                <a:spcPts val="1000"/>
              </a:spcBef>
              <a:spcAft>
                <a:spcPts val="0"/>
              </a:spcAft>
              <a:buClr>
                <a:schemeClr val="dk1"/>
              </a:buClr>
              <a:buSzPts val="2000"/>
              <a:buFont typeface="Times New Roman"/>
              <a:buChar char="•"/>
            </a:pPr>
            <a:r>
              <a:rPr i="0" lang="en-US" sz="2000" u="none">
                <a:solidFill>
                  <a:schemeClr val="dk1"/>
                </a:solidFill>
                <a:latin typeface="Times New Roman"/>
                <a:ea typeface="Times New Roman"/>
                <a:cs typeface="Times New Roman"/>
                <a:sym typeface="Times New Roman"/>
              </a:rPr>
              <a:t>Lack of Transparency</a:t>
            </a:r>
            <a:endParaRPr sz="2000">
              <a:latin typeface="Times New Roman"/>
              <a:ea typeface="Times New Roman"/>
              <a:cs typeface="Times New Roman"/>
              <a:sym typeface="Times New Roman"/>
            </a:endParaRPr>
          </a:p>
          <a:p>
            <a:pPr indent="-241300" lvl="0" marL="228600" marR="0" rtl="0" algn="l">
              <a:lnSpc>
                <a:spcPct val="150000"/>
              </a:lnSpc>
              <a:spcBef>
                <a:spcPts val="1000"/>
              </a:spcBef>
              <a:spcAft>
                <a:spcPts val="0"/>
              </a:spcAft>
              <a:buClr>
                <a:schemeClr val="dk1"/>
              </a:buClr>
              <a:buSzPts val="2000"/>
              <a:buFont typeface="Times New Roman"/>
              <a:buChar char="•"/>
            </a:pPr>
            <a:r>
              <a:rPr i="0" lang="en-US" sz="2000" u="none">
                <a:solidFill>
                  <a:schemeClr val="dk1"/>
                </a:solidFill>
                <a:latin typeface="Times New Roman"/>
                <a:ea typeface="Times New Roman"/>
                <a:cs typeface="Times New Roman"/>
                <a:sym typeface="Times New Roman"/>
              </a:rPr>
              <a:t>Limited Diversity</a:t>
            </a:r>
            <a:endParaRPr sz="2000">
              <a:latin typeface="Times New Roman"/>
              <a:ea typeface="Times New Roman"/>
              <a:cs typeface="Times New Roman"/>
              <a:sym typeface="Times New Roman"/>
            </a:endParaRPr>
          </a:p>
          <a:p>
            <a:pPr indent="-241300" lvl="0" marL="228600" marR="0" rtl="0" algn="l">
              <a:lnSpc>
                <a:spcPct val="150000"/>
              </a:lnSpc>
              <a:spcBef>
                <a:spcPts val="1000"/>
              </a:spcBef>
              <a:spcAft>
                <a:spcPts val="0"/>
              </a:spcAft>
              <a:buClr>
                <a:schemeClr val="dk1"/>
              </a:buClr>
              <a:buSzPts val="2000"/>
              <a:buFont typeface="Times New Roman"/>
              <a:buChar char="•"/>
            </a:pPr>
            <a:r>
              <a:rPr i="0" lang="en-US" sz="2000" u="none">
                <a:solidFill>
                  <a:schemeClr val="dk1"/>
                </a:solidFill>
                <a:latin typeface="Times New Roman"/>
                <a:ea typeface="Times New Roman"/>
                <a:cs typeface="Times New Roman"/>
                <a:sym typeface="Times New Roman"/>
              </a:rPr>
              <a:t>Security Concerns</a:t>
            </a:r>
            <a:endParaRPr sz="2000">
              <a:latin typeface="Times New Roman"/>
              <a:ea typeface="Times New Roman"/>
              <a:cs typeface="Times New Roman"/>
              <a:sym typeface="Times New Roman"/>
            </a:endParaRPr>
          </a:p>
          <a:p>
            <a:pPr indent="-241300" lvl="0" marL="228600" marR="0" rtl="0" algn="l">
              <a:lnSpc>
                <a:spcPct val="150000"/>
              </a:lnSpc>
              <a:spcBef>
                <a:spcPts val="1000"/>
              </a:spcBef>
              <a:spcAft>
                <a:spcPts val="0"/>
              </a:spcAft>
              <a:buClr>
                <a:schemeClr val="dk1"/>
              </a:buClr>
              <a:buSzPts val="2000"/>
              <a:buFont typeface="Times New Roman"/>
              <a:buChar char="•"/>
            </a:pPr>
            <a:r>
              <a:rPr i="0" lang="en-US" sz="2000" u="none">
                <a:solidFill>
                  <a:schemeClr val="dk1"/>
                </a:solidFill>
                <a:latin typeface="Times New Roman"/>
                <a:ea typeface="Times New Roman"/>
                <a:cs typeface="Times New Roman"/>
                <a:sym typeface="Times New Roman"/>
              </a:rPr>
              <a:t>Resource-Intensive</a:t>
            </a:r>
            <a:endParaRPr sz="20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211" name="Google Shape;211;p27"/>
          <p:cNvSpPr txBox="1"/>
          <p:nvPr/>
        </p:nvSpPr>
        <p:spPr>
          <a:xfrm>
            <a:off x="694087" y="6356700"/>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212" name="Google Shape;212;p27"/>
          <p:cNvSpPr txBox="1"/>
          <p:nvPr/>
        </p:nvSpPr>
        <p:spPr>
          <a:xfrm>
            <a:off x="11225212" y="6400800"/>
            <a:ext cx="6621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8"/>
          <p:cNvSpPr txBox="1"/>
          <p:nvPr/>
        </p:nvSpPr>
        <p:spPr>
          <a:xfrm>
            <a:off x="581025" y="203200"/>
            <a:ext cx="11172825" cy="701675"/>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Times New Roman"/>
              <a:buNone/>
            </a:pPr>
            <a:r>
              <a:rPr b="1" i="0" lang="en-US" sz="4000" u="none">
                <a:solidFill>
                  <a:schemeClr val="dk2"/>
                </a:solidFill>
                <a:latin typeface="Times New Roman"/>
                <a:ea typeface="Times New Roman"/>
                <a:cs typeface="Times New Roman"/>
                <a:sym typeface="Times New Roman"/>
              </a:rPr>
              <a:t>Results and Snapshots</a:t>
            </a:r>
            <a:endParaRPr b="1" sz="4000">
              <a:solidFill>
                <a:schemeClr val="dk2"/>
              </a:solidFill>
            </a:endParaRPr>
          </a:p>
        </p:txBody>
      </p:sp>
      <p:sp>
        <p:nvSpPr>
          <p:cNvPr id="218" name="Google Shape;218;p28"/>
          <p:cNvSpPr txBox="1"/>
          <p:nvPr/>
        </p:nvSpPr>
        <p:spPr>
          <a:xfrm>
            <a:off x="11225212" y="6400800"/>
            <a:ext cx="661987" cy="2778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219" name="Google Shape;219;p28"/>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pic>
        <p:nvPicPr>
          <p:cNvPr id="220" name="Google Shape;220;p28"/>
          <p:cNvPicPr preferRelativeResize="0"/>
          <p:nvPr/>
        </p:nvPicPr>
        <p:blipFill>
          <a:blip r:embed="rId3">
            <a:alphaModFix/>
          </a:blip>
          <a:stretch>
            <a:fillRect/>
          </a:stretch>
        </p:blipFill>
        <p:spPr>
          <a:xfrm>
            <a:off x="457600" y="1546700"/>
            <a:ext cx="5752349" cy="3764600"/>
          </a:xfrm>
          <a:prstGeom prst="rect">
            <a:avLst/>
          </a:prstGeom>
          <a:noFill/>
          <a:ln>
            <a:noFill/>
          </a:ln>
        </p:spPr>
      </p:pic>
      <p:pic>
        <p:nvPicPr>
          <p:cNvPr id="221" name="Google Shape;221;p28"/>
          <p:cNvPicPr preferRelativeResize="0"/>
          <p:nvPr/>
        </p:nvPicPr>
        <p:blipFill>
          <a:blip r:embed="rId4">
            <a:alphaModFix/>
          </a:blip>
          <a:stretch>
            <a:fillRect/>
          </a:stretch>
        </p:blipFill>
        <p:spPr>
          <a:xfrm>
            <a:off x="6426875" y="1626300"/>
            <a:ext cx="5326973" cy="3685000"/>
          </a:xfrm>
          <a:prstGeom prst="rect">
            <a:avLst/>
          </a:prstGeom>
          <a:noFill/>
          <a:ln>
            <a:noFill/>
          </a:ln>
        </p:spPr>
      </p:pic>
      <p:sp>
        <p:nvSpPr>
          <p:cNvPr id="222" name="Google Shape;222;p28"/>
          <p:cNvSpPr txBox="1"/>
          <p:nvPr/>
        </p:nvSpPr>
        <p:spPr>
          <a:xfrm>
            <a:off x="1179325" y="5411200"/>
            <a:ext cx="4308900" cy="463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Sign Up Page</a:t>
            </a:r>
            <a:endParaRPr sz="2000">
              <a:solidFill>
                <a:schemeClr val="dk1"/>
              </a:solidFill>
              <a:latin typeface="Times New Roman"/>
              <a:ea typeface="Times New Roman"/>
              <a:cs typeface="Times New Roman"/>
              <a:sym typeface="Times New Roman"/>
            </a:endParaRPr>
          </a:p>
        </p:txBody>
      </p:sp>
      <p:sp>
        <p:nvSpPr>
          <p:cNvPr id="223" name="Google Shape;223;p28"/>
          <p:cNvSpPr txBox="1"/>
          <p:nvPr/>
        </p:nvSpPr>
        <p:spPr>
          <a:xfrm>
            <a:off x="6935913" y="5491800"/>
            <a:ext cx="4308900" cy="463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Email Confirmation</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p29"/>
          <p:cNvPicPr preferRelativeResize="0"/>
          <p:nvPr/>
        </p:nvPicPr>
        <p:blipFill>
          <a:blip r:embed="rId3">
            <a:alphaModFix/>
          </a:blip>
          <a:stretch>
            <a:fillRect/>
          </a:stretch>
        </p:blipFill>
        <p:spPr>
          <a:xfrm>
            <a:off x="251325" y="1390675"/>
            <a:ext cx="5958624" cy="4076650"/>
          </a:xfrm>
          <a:prstGeom prst="rect">
            <a:avLst/>
          </a:prstGeom>
          <a:noFill/>
          <a:ln>
            <a:noFill/>
          </a:ln>
        </p:spPr>
      </p:pic>
      <p:sp>
        <p:nvSpPr>
          <p:cNvPr id="230" name="Google Shape;230;p29"/>
          <p:cNvSpPr txBox="1"/>
          <p:nvPr/>
        </p:nvSpPr>
        <p:spPr>
          <a:xfrm>
            <a:off x="581025" y="203200"/>
            <a:ext cx="11172900" cy="7017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Times New Roman"/>
              <a:buNone/>
            </a:pPr>
            <a:r>
              <a:rPr b="1" i="0" lang="en-US" sz="4000" u="none">
                <a:solidFill>
                  <a:schemeClr val="dk2"/>
                </a:solidFill>
                <a:latin typeface="Times New Roman"/>
                <a:ea typeface="Times New Roman"/>
                <a:cs typeface="Times New Roman"/>
                <a:sym typeface="Times New Roman"/>
              </a:rPr>
              <a:t>Results and Snapshots</a:t>
            </a:r>
            <a:endParaRPr b="1" sz="4000">
              <a:solidFill>
                <a:schemeClr val="dk2"/>
              </a:solidFill>
            </a:endParaRPr>
          </a:p>
        </p:txBody>
      </p:sp>
      <p:pic>
        <p:nvPicPr>
          <p:cNvPr id="231" name="Google Shape;231;p29"/>
          <p:cNvPicPr preferRelativeResize="0"/>
          <p:nvPr/>
        </p:nvPicPr>
        <p:blipFill>
          <a:blip r:embed="rId4">
            <a:alphaModFix/>
          </a:blip>
          <a:stretch>
            <a:fillRect/>
          </a:stretch>
        </p:blipFill>
        <p:spPr>
          <a:xfrm>
            <a:off x="6523900" y="1454625"/>
            <a:ext cx="5461824" cy="3948751"/>
          </a:xfrm>
          <a:prstGeom prst="rect">
            <a:avLst/>
          </a:prstGeom>
          <a:noFill/>
          <a:ln>
            <a:noFill/>
          </a:ln>
        </p:spPr>
      </p:pic>
      <p:sp>
        <p:nvSpPr>
          <p:cNvPr id="232" name="Google Shape;232;p29"/>
          <p:cNvSpPr txBox="1"/>
          <p:nvPr/>
        </p:nvSpPr>
        <p:spPr>
          <a:xfrm>
            <a:off x="1179325" y="5554825"/>
            <a:ext cx="4308900" cy="463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Sign in Page</a:t>
            </a:r>
            <a:endParaRPr sz="2000">
              <a:solidFill>
                <a:schemeClr val="dk1"/>
              </a:solidFill>
              <a:latin typeface="Times New Roman"/>
              <a:ea typeface="Times New Roman"/>
              <a:cs typeface="Times New Roman"/>
              <a:sym typeface="Times New Roman"/>
            </a:endParaRPr>
          </a:p>
        </p:txBody>
      </p:sp>
      <p:sp>
        <p:nvSpPr>
          <p:cNvPr id="233" name="Google Shape;233;p29"/>
          <p:cNvSpPr txBox="1"/>
          <p:nvPr/>
        </p:nvSpPr>
        <p:spPr>
          <a:xfrm>
            <a:off x="7100363" y="5554825"/>
            <a:ext cx="4308900" cy="463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Home Page</a:t>
            </a:r>
            <a:endParaRPr sz="2000">
              <a:solidFill>
                <a:schemeClr val="dk1"/>
              </a:solidFill>
              <a:latin typeface="Times New Roman"/>
              <a:ea typeface="Times New Roman"/>
              <a:cs typeface="Times New Roman"/>
              <a:sym typeface="Times New Roman"/>
            </a:endParaRPr>
          </a:p>
        </p:txBody>
      </p:sp>
      <p:sp>
        <p:nvSpPr>
          <p:cNvPr id="234" name="Google Shape;234;p29"/>
          <p:cNvSpPr txBox="1"/>
          <p:nvPr/>
        </p:nvSpPr>
        <p:spPr>
          <a:xfrm>
            <a:off x="694087" y="6356700"/>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235" name="Google Shape;235;p29"/>
          <p:cNvSpPr txBox="1"/>
          <p:nvPr/>
        </p:nvSpPr>
        <p:spPr>
          <a:xfrm>
            <a:off x="11225212" y="6400800"/>
            <a:ext cx="6621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0"/>
          <p:cNvSpPr txBox="1"/>
          <p:nvPr/>
        </p:nvSpPr>
        <p:spPr>
          <a:xfrm>
            <a:off x="581025" y="203200"/>
            <a:ext cx="11172900" cy="7017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Times New Roman"/>
              <a:buNone/>
            </a:pPr>
            <a:r>
              <a:rPr b="1" i="0" lang="en-US" sz="4000" u="none">
                <a:solidFill>
                  <a:schemeClr val="dk2"/>
                </a:solidFill>
                <a:latin typeface="Times New Roman"/>
                <a:ea typeface="Times New Roman"/>
                <a:cs typeface="Times New Roman"/>
                <a:sym typeface="Times New Roman"/>
              </a:rPr>
              <a:t>Results and Snapshots</a:t>
            </a:r>
            <a:endParaRPr b="1" sz="4000">
              <a:solidFill>
                <a:schemeClr val="dk2"/>
              </a:solidFill>
            </a:endParaRPr>
          </a:p>
        </p:txBody>
      </p:sp>
      <p:pic>
        <p:nvPicPr>
          <p:cNvPr id="242" name="Google Shape;242;p30"/>
          <p:cNvPicPr preferRelativeResize="0"/>
          <p:nvPr/>
        </p:nvPicPr>
        <p:blipFill rotWithShape="1">
          <a:blip r:embed="rId3">
            <a:alphaModFix/>
          </a:blip>
          <a:srcRect b="0" l="-1870" r="1870" t="0"/>
          <a:stretch/>
        </p:blipFill>
        <p:spPr>
          <a:xfrm>
            <a:off x="206275" y="1566212"/>
            <a:ext cx="5770301" cy="4141626"/>
          </a:xfrm>
          <a:prstGeom prst="rect">
            <a:avLst/>
          </a:prstGeom>
          <a:noFill/>
          <a:ln>
            <a:noFill/>
          </a:ln>
        </p:spPr>
      </p:pic>
      <p:pic>
        <p:nvPicPr>
          <p:cNvPr id="243" name="Google Shape;243;p30"/>
          <p:cNvPicPr preferRelativeResize="0"/>
          <p:nvPr/>
        </p:nvPicPr>
        <p:blipFill>
          <a:blip r:embed="rId4">
            <a:alphaModFix/>
          </a:blip>
          <a:stretch>
            <a:fillRect/>
          </a:stretch>
        </p:blipFill>
        <p:spPr>
          <a:xfrm>
            <a:off x="6326475" y="1566225"/>
            <a:ext cx="5574548" cy="4141626"/>
          </a:xfrm>
          <a:prstGeom prst="rect">
            <a:avLst/>
          </a:prstGeom>
          <a:noFill/>
          <a:ln>
            <a:noFill/>
          </a:ln>
        </p:spPr>
      </p:pic>
      <p:sp>
        <p:nvSpPr>
          <p:cNvPr id="244" name="Google Shape;244;p30"/>
          <p:cNvSpPr txBox="1"/>
          <p:nvPr/>
        </p:nvSpPr>
        <p:spPr>
          <a:xfrm>
            <a:off x="1161375" y="5860025"/>
            <a:ext cx="4308900" cy="463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User Input</a:t>
            </a:r>
            <a:endParaRPr sz="2000">
              <a:solidFill>
                <a:schemeClr val="dk1"/>
              </a:solidFill>
              <a:latin typeface="Times New Roman"/>
              <a:ea typeface="Times New Roman"/>
              <a:cs typeface="Times New Roman"/>
              <a:sym typeface="Times New Roman"/>
            </a:endParaRPr>
          </a:p>
        </p:txBody>
      </p:sp>
      <p:sp>
        <p:nvSpPr>
          <p:cNvPr id="245" name="Google Shape;245;p30"/>
          <p:cNvSpPr txBox="1"/>
          <p:nvPr/>
        </p:nvSpPr>
        <p:spPr>
          <a:xfrm>
            <a:off x="6807375" y="5860025"/>
            <a:ext cx="4308900" cy="463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Generated Plan</a:t>
            </a:r>
            <a:endParaRPr sz="2000">
              <a:solidFill>
                <a:schemeClr val="dk1"/>
              </a:solidFill>
              <a:latin typeface="Times New Roman"/>
              <a:ea typeface="Times New Roman"/>
              <a:cs typeface="Times New Roman"/>
              <a:sym typeface="Times New Roman"/>
            </a:endParaRPr>
          </a:p>
        </p:txBody>
      </p:sp>
      <p:sp>
        <p:nvSpPr>
          <p:cNvPr id="246" name="Google Shape;246;p30"/>
          <p:cNvSpPr txBox="1"/>
          <p:nvPr/>
        </p:nvSpPr>
        <p:spPr>
          <a:xfrm>
            <a:off x="694087" y="6356700"/>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247" name="Google Shape;247;p30"/>
          <p:cNvSpPr txBox="1"/>
          <p:nvPr/>
        </p:nvSpPr>
        <p:spPr>
          <a:xfrm>
            <a:off x="11225212" y="6400800"/>
            <a:ext cx="6621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1"/>
          <p:cNvSpPr txBox="1"/>
          <p:nvPr/>
        </p:nvSpPr>
        <p:spPr>
          <a:xfrm>
            <a:off x="581025" y="203200"/>
            <a:ext cx="11172900" cy="7017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Times New Roman"/>
              <a:buNone/>
            </a:pPr>
            <a:r>
              <a:rPr b="1" i="0" lang="en-US" sz="4000" u="none">
                <a:solidFill>
                  <a:schemeClr val="dk2"/>
                </a:solidFill>
                <a:latin typeface="Times New Roman"/>
                <a:ea typeface="Times New Roman"/>
                <a:cs typeface="Times New Roman"/>
                <a:sym typeface="Times New Roman"/>
              </a:rPr>
              <a:t>Results and Snapshots</a:t>
            </a:r>
            <a:endParaRPr b="1" sz="4000">
              <a:solidFill>
                <a:schemeClr val="dk2"/>
              </a:solidFill>
            </a:endParaRPr>
          </a:p>
        </p:txBody>
      </p:sp>
      <p:pic>
        <p:nvPicPr>
          <p:cNvPr id="254" name="Google Shape;254;p31"/>
          <p:cNvPicPr preferRelativeResize="0"/>
          <p:nvPr/>
        </p:nvPicPr>
        <p:blipFill>
          <a:blip r:embed="rId3">
            <a:alphaModFix/>
          </a:blip>
          <a:stretch>
            <a:fillRect/>
          </a:stretch>
        </p:blipFill>
        <p:spPr>
          <a:xfrm>
            <a:off x="465050" y="1454175"/>
            <a:ext cx="5403802" cy="3949651"/>
          </a:xfrm>
          <a:prstGeom prst="rect">
            <a:avLst/>
          </a:prstGeom>
          <a:noFill/>
          <a:ln>
            <a:noFill/>
          </a:ln>
        </p:spPr>
      </p:pic>
      <p:pic>
        <p:nvPicPr>
          <p:cNvPr id="255" name="Google Shape;255;p31"/>
          <p:cNvPicPr preferRelativeResize="0"/>
          <p:nvPr/>
        </p:nvPicPr>
        <p:blipFill>
          <a:blip r:embed="rId4">
            <a:alphaModFix/>
          </a:blip>
          <a:stretch>
            <a:fillRect/>
          </a:stretch>
        </p:blipFill>
        <p:spPr>
          <a:xfrm>
            <a:off x="5994525" y="1454175"/>
            <a:ext cx="5874725" cy="3949651"/>
          </a:xfrm>
          <a:prstGeom prst="rect">
            <a:avLst/>
          </a:prstGeom>
          <a:noFill/>
          <a:ln>
            <a:noFill/>
          </a:ln>
        </p:spPr>
      </p:pic>
      <p:sp>
        <p:nvSpPr>
          <p:cNvPr id="256" name="Google Shape;256;p31"/>
          <p:cNvSpPr txBox="1"/>
          <p:nvPr/>
        </p:nvSpPr>
        <p:spPr>
          <a:xfrm>
            <a:off x="856175" y="5617475"/>
            <a:ext cx="4308900" cy="463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Route Generation on Map</a:t>
            </a:r>
            <a:endParaRPr sz="2000">
              <a:solidFill>
                <a:schemeClr val="dk1"/>
              </a:solidFill>
              <a:latin typeface="Times New Roman"/>
              <a:ea typeface="Times New Roman"/>
              <a:cs typeface="Times New Roman"/>
              <a:sym typeface="Times New Roman"/>
            </a:endParaRPr>
          </a:p>
        </p:txBody>
      </p:sp>
      <p:sp>
        <p:nvSpPr>
          <p:cNvPr id="257" name="Google Shape;257;p31"/>
          <p:cNvSpPr txBox="1"/>
          <p:nvPr/>
        </p:nvSpPr>
        <p:spPr>
          <a:xfrm>
            <a:off x="6861250" y="5617475"/>
            <a:ext cx="4308900" cy="463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A</a:t>
            </a:r>
            <a:r>
              <a:rPr lang="en-US" sz="2000">
                <a:solidFill>
                  <a:schemeClr val="dk1"/>
                </a:solidFill>
                <a:latin typeface="Times New Roman"/>
                <a:ea typeface="Times New Roman"/>
                <a:cs typeface="Times New Roman"/>
                <a:sym typeface="Times New Roman"/>
              </a:rPr>
              <a:t>dmin Page</a:t>
            </a:r>
            <a:endParaRPr sz="2000">
              <a:solidFill>
                <a:schemeClr val="dk1"/>
              </a:solidFill>
              <a:latin typeface="Times New Roman"/>
              <a:ea typeface="Times New Roman"/>
              <a:cs typeface="Times New Roman"/>
              <a:sym typeface="Times New Roman"/>
            </a:endParaRPr>
          </a:p>
        </p:txBody>
      </p:sp>
      <p:sp>
        <p:nvSpPr>
          <p:cNvPr id="258" name="Google Shape;258;p31"/>
          <p:cNvSpPr txBox="1"/>
          <p:nvPr/>
        </p:nvSpPr>
        <p:spPr>
          <a:xfrm>
            <a:off x="694087" y="6356700"/>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259" name="Google Shape;259;p31"/>
          <p:cNvSpPr txBox="1"/>
          <p:nvPr/>
        </p:nvSpPr>
        <p:spPr>
          <a:xfrm>
            <a:off x="11225212" y="6400800"/>
            <a:ext cx="6621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4"/>
          <p:cNvSpPr txBox="1"/>
          <p:nvPr>
            <p:ph type="title"/>
          </p:nvPr>
        </p:nvSpPr>
        <p:spPr>
          <a:xfrm>
            <a:off x="581025" y="358775"/>
            <a:ext cx="10515600" cy="1325562"/>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400"/>
              <a:buFont typeface="Times New Roman"/>
              <a:buNone/>
            </a:pPr>
            <a:r>
              <a:rPr b="1" lang="en-US" sz="4000">
                <a:solidFill>
                  <a:schemeClr val="dk2"/>
                </a:solidFill>
                <a:latin typeface="Times New Roman"/>
                <a:ea typeface="Times New Roman"/>
                <a:cs typeface="Times New Roman"/>
                <a:sym typeface="Times New Roman"/>
              </a:rPr>
              <a:t>Contents</a:t>
            </a:r>
            <a:endParaRPr b="1" sz="4000">
              <a:solidFill>
                <a:schemeClr val="dk2"/>
              </a:solidFill>
            </a:endParaRPr>
          </a:p>
        </p:txBody>
      </p:sp>
      <p:sp>
        <p:nvSpPr>
          <p:cNvPr id="101" name="Google Shape;101;p14"/>
          <p:cNvSpPr txBox="1"/>
          <p:nvPr>
            <p:ph idx="1" type="body"/>
          </p:nvPr>
        </p:nvSpPr>
        <p:spPr>
          <a:xfrm>
            <a:off x="580950" y="1684324"/>
            <a:ext cx="11030100" cy="4599000"/>
          </a:xfrm>
          <a:prstGeom prst="rect">
            <a:avLst/>
          </a:prstGeom>
          <a:noFill/>
          <a:ln>
            <a:noFill/>
          </a:ln>
        </p:spPr>
        <p:txBody>
          <a:bodyPr anchorCtr="0" anchor="t" bIns="45700" lIns="91425" spcFirstLastPara="1" rIns="91425" wrap="square" tIns="45700">
            <a:normAutofit/>
          </a:bodyPr>
          <a:lstStyle/>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1. Introduction</a:t>
            </a:r>
            <a:endParaRPr sz="20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2. Literature Survey</a:t>
            </a:r>
            <a:endParaRPr sz="20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3. Problem Statement</a:t>
            </a:r>
            <a:endParaRPr sz="20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4. Objectives</a:t>
            </a:r>
            <a:endParaRPr sz="20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5. Proposed Methodology</a:t>
            </a:r>
            <a:endParaRPr sz="20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6. Implementation</a:t>
            </a:r>
            <a:endParaRPr sz="20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7. Advantages and Disadvantages</a:t>
            </a:r>
            <a:endParaRPr sz="20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8. Results and Snapshots</a:t>
            </a:r>
            <a:endParaRPr sz="20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9. Conclusion</a:t>
            </a:r>
            <a:endParaRPr sz="20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n-US" sz="2000">
                <a:latin typeface="Times New Roman"/>
                <a:ea typeface="Times New Roman"/>
                <a:cs typeface="Times New Roman"/>
                <a:sym typeface="Times New Roman"/>
              </a:rPr>
              <a:t>References</a:t>
            </a:r>
            <a:endParaRPr sz="2000">
              <a:latin typeface="Times New Roman"/>
              <a:ea typeface="Times New Roman"/>
              <a:cs typeface="Times New Roman"/>
              <a:sym typeface="Times New Roman"/>
            </a:endParaRPr>
          </a:p>
        </p:txBody>
      </p:sp>
      <p:sp>
        <p:nvSpPr>
          <p:cNvPr id="102" name="Google Shape;102;p14"/>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103" name="Google Shape;103;p14"/>
          <p:cNvSpPr txBox="1"/>
          <p:nvPr/>
        </p:nvSpPr>
        <p:spPr>
          <a:xfrm>
            <a:off x="10806112" y="6445250"/>
            <a:ext cx="1052512"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2"/>
          <p:cNvSpPr txBox="1"/>
          <p:nvPr/>
        </p:nvSpPr>
        <p:spPr>
          <a:xfrm>
            <a:off x="581025" y="203200"/>
            <a:ext cx="11172825" cy="701675"/>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Times New Roman"/>
              <a:buNone/>
            </a:pPr>
            <a:r>
              <a:rPr b="1" i="0" lang="en-US" sz="4000" u="none">
                <a:solidFill>
                  <a:schemeClr val="dk2"/>
                </a:solidFill>
                <a:latin typeface="Times New Roman"/>
                <a:ea typeface="Times New Roman"/>
                <a:cs typeface="Times New Roman"/>
                <a:sym typeface="Times New Roman"/>
              </a:rPr>
              <a:t>Conclusion</a:t>
            </a:r>
            <a:endParaRPr b="1" sz="4000">
              <a:solidFill>
                <a:schemeClr val="dk2"/>
              </a:solidFill>
            </a:endParaRPr>
          </a:p>
        </p:txBody>
      </p:sp>
      <p:sp>
        <p:nvSpPr>
          <p:cNvPr id="265" name="Google Shape;265;p32"/>
          <p:cNvSpPr txBox="1"/>
          <p:nvPr/>
        </p:nvSpPr>
        <p:spPr>
          <a:xfrm>
            <a:off x="11225212" y="6400800"/>
            <a:ext cx="661987" cy="2778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266" name="Google Shape;266;p32"/>
          <p:cNvSpPr txBox="1"/>
          <p:nvPr>
            <p:ph idx="1" type="body"/>
          </p:nvPr>
        </p:nvSpPr>
        <p:spPr>
          <a:xfrm>
            <a:off x="581025" y="1341437"/>
            <a:ext cx="11029950" cy="4598987"/>
          </a:xfrm>
          <a:prstGeom prst="rect">
            <a:avLst/>
          </a:prstGeom>
          <a:noFill/>
          <a:ln>
            <a:noFill/>
          </a:ln>
        </p:spPr>
        <p:txBody>
          <a:bodyPr anchorCtr="0" anchor="t" bIns="45700" lIns="91425" spcFirstLastPara="1" rIns="91425" wrap="square" tIns="45700">
            <a:normAutofit lnSpcReduction="10000"/>
          </a:bodyPr>
          <a:lstStyle/>
          <a:p>
            <a:pPr indent="0" lvl="0" marL="0" marR="0" rtl="0" algn="just">
              <a:lnSpc>
                <a:spcPct val="150000"/>
              </a:lnSpc>
              <a:spcBef>
                <a:spcPts val="0"/>
              </a:spcBef>
              <a:spcAft>
                <a:spcPts val="0"/>
              </a:spcAft>
              <a:buClr>
                <a:schemeClr val="dk1"/>
              </a:buClr>
              <a:buSzPts val="2000"/>
              <a:buFont typeface="Times New Roman"/>
              <a:buNone/>
            </a:pPr>
            <a:r>
              <a:rPr b="0" i="0" lang="en-US" sz="2000" u="none">
                <a:solidFill>
                  <a:schemeClr val="dk1"/>
                </a:solidFill>
                <a:latin typeface="Times New Roman"/>
                <a:ea typeface="Times New Roman"/>
                <a:cs typeface="Times New Roman"/>
                <a:sym typeface="Times New Roman"/>
              </a:rPr>
              <a:t>In conclusion, a tourism recommendation system based on machine learning has many advantages but also some minor disadvantages as well. To overcome these challenges, it is essential to design and implement the recommendation system with proper attention to data quality, model design, and system security. Additionally, transparency and diversity in recommendations can be improved by incorporating user feedback and considering alternative recommendation approaches.</a:t>
            </a:r>
            <a:endParaRPr b="0" i="0" sz="2000" u="none">
              <a:solidFill>
                <a:schemeClr val="dk1"/>
              </a:solidFill>
              <a:latin typeface="Times New Roman"/>
              <a:ea typeface="Times New Roman"/>
              <a:cs typeface="Times New Roman"/>
              <a:sym typeface="Times New Roman"/>
            </a:endParaRPr>
          </a:p>
          <a:p>
            <a:pPr indent="0" lvl="0" marL="0" marR="0" rtl="0" algn="just">
              <a:lnSpc>
                <a:spcPct val="150000"/>
              </a:lnSpc>
              <a:spcBef>
                <a:spcPts val="1000"/>
              </a:spcBef>
              <a:spcAft>
                <a:spcPts val="0"/>
              </a:spcAft>
              <a:buClr>
                <a:schemeClr val="dk1"/>
              </a:buClr>
              <a:buSzPts val="2000"/>
              <a:buFont typeface="Times New Roman"/>
              <a:buNone/>
            </a:pPr>
            <a:r>
              <a:rPr b="0" i="0" lang="en-US" sz="2000" u="none">
                <a:solidFill>
                  <a:schemeClr val="dk1"/>
                </a:solidFill>
                <a:latin typeface="Times New Roman"/>
                <a:ea typeface="Times New Roman"/>
                <a:cs typeface="Times New Roman"/>
                <a:sym typeface="Times New Roman"/>
              </a:rPr>
              <a:t>Overall, a well-designed tourism recommendation system based on machine learning has the potential to provide significant benefits to both travelers and travel companies, making it a promising technology for the tourism industry.</a:t>
            </a:r>
            <a:endParaRPr b="0" i="0" sz="2000" u="non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b="0" i="0" sz="2000" u="none">
              <a:solidFill>
                <a:schemeClr val="dk1"/>
              </a:solidFill>
              <a:latin typeface="Times New Roman"/>
              <a:ea typeface="Times New Roman"/>
              <a:cs typeface="Times New Roman"/>
              <a:sym typeface="Times New Roman"/>
            </a:endParaRPr>
          </a:p>
        </p:txBody>
      </p:sp>
      <p:sp>
        <p:nvSpPr>
          <p:cNvPr id="267" name="Google Shape;267;p32"/>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3"/>
          <p:cNvSpPr txBox="1"/>
          <p:nvPr>
            <p:ph type="title"/>
          </p:nvPr>
        </p:nvSpPr>
        <p:spPr>
          <a:xfrm>
            <a:off x="365125" y="104775"/>
            <a:ext cx="11029950" cy="865187"/>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600"/>
              <a:buFont typeface="Times New Roman"/>
              <a:buNone/>
            </a:pPr>
            <a:r>
              <a:rPr b="1" lang="en-US" sz="4000">
                <a:solidFill>
                  <a:schemeClr val="dk2"/>
                </a:solidFill>
                <a:latin typeface="Times New Roman"/>
                <a:ea typeface="Times New Roman"/>
                <a:cs typeface="Times New Roman"/>
                <a:sym typeface="Times New Roman"/>
              </a:rPr>
              <a:t>References</a:t>
            </a:r>
            <a:r>
              <a:rPr lang="en-US" sz="4400">
                <a:solidFill>
                  <a:schemeClr val="dk1"/>
                </a:solidFill>
                <a:latin typeface="Calibri"/>
                <a:ea typeface="Calibri"/>
                <a:cs typeface="Calibri"/>
                <a:sym typeface="Calibri"/>
              </a:rPr>
              <a:t> </a:t>
            </a:r>
            <a:endParaRPr/>
          </a:p>
        </p:txBody>
      </p:sp>
      <p:sp>
        <p:nvSpPr>
          <p:cNvPr id="273" name="Google Shape;273;p33"/>
          <p:cNvSpPr txBox="1"/>
          <p:nvPr/>
        </p:nvSpPr>
        <p:spPr>
          <a:xfrm>
            <a:off x="8550275" y="6446837"/>
            <a:ext cx="284480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b="0" i="0" lang="en-US" sz="1200" u="none">
                <a:solidFill>
                  <a:schemeClr val="accent2"/>
                </a:solidFill>
                <a:latin typeface="Gill Sans"/>
                <a:ea typeface="Gill Sans"/>
                <a:cs typeface="Gill Sans"/>
                <a:sym typeface="Gill Sans"/>
              </a:rPr>
              <a:t>*</a:t>
            </a:r>
            <a:endParaRPr/>
          </a:p>
        </p:txBody>
      </p:sp>
      <p:sp>
        <p:nvSpPr>
          <p:cNvPr id="274" name="Google Shape;274;p33"/>
          <p:cNvSpPr txBox="1"/>
          <p:nvPr/>
        </p:nvSpPr>
        <p:spPr>
          <a:xfrm>
            <a:off x="10647362" y="6421437"/>
            <a:ext cx="1052512"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275" name="Google Shape;275;p33"/>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276" name="Google Shape;276;p33"/>
          <p:cNvSpPr txBox="1"/>
          <p:nvPr/>
        </p:nvSpPr>
        <p:spPr>
          <a:xfrm>
            <a:off x="598500" y="897675"/>
            <a:ext cx="11461800" cy="52641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200"/>
              </a:spcBef>
              <a:spcAft>
                <a:spcPts val="0"/>
              </a:spcAft>
              <a:buNone/>
            </a:pPr>
            <a:r>
              <a:rPr lang="en-US" sz="2000">
                <a:solidFill>
                  <a:srgbClr val="1A1A1A"/>
                </a:solidFill>
                <a:highlight>
                  <a:schemeClr val="lt1"/>
                </a:highlight>
                <a:latin typeface="Times New Roman"/>
                <a:ea typeface="Times New Roman"/>
                <a:cs typeface="Times New Roman"/>
                <a:sym typeface="Times New Roman"/>
              </a:rPr>
              <a:t>[1] </a:t>
            </a:r>
            <a:r>
              <a:rPr lang="en-US" sz="2000">
                <a:solidFill>
                  <a:srgbClr val="1A1A1A"/>
                </a:solidFill>
                <a:highlight>
                  <a:schemeClr val="lt1"/>
                </a:highlight>
                <a:latin typeface="Times New Roman"/>
                <a:ea typeface="Times New Roman"/>
                <a:cs typeface="Times New Roman"/>
                <a:sym typeface="Times New Roman"/>
              </a:rPr>
              <a:t>Machine Learning Based Short-Term Travel Time Prediction (2021) by Bo Qiu and Wei (David)</a:t>
            </a:r>
            <a:endParaRPr sz="2000">
              <a:solidFill>
                <a:srgbClr val="1A1A1A"/>
              </a:solidFill>
              <a:highlight>
                <a:schemeClr val="lt1"/>
              </a:highlight>
              <a:latin typeface="Times New Roman"/>
              <a:ea typeface="Times New Roman"/>
              <a:cs typeface="Times New Roman"/>
              <a:sym typeface="Times New Roman"/>
            </a:endParaRPr>
          </a:p>
          <a:p>
            <a:pPr indent="0" lvl="0" marL="0" rtl="0" algn="just">
              <a:lnSpc>
                <a:spcPct val="150000"/>
              </a:lnSpc>
              <a:spcBef>
                <a:spcPts val="1200"/>
              </a:spcBef>
              <a:spcAft>
                <a:spcPts val="0"/>
              </a:spcAft>
              <a:buNone/>
            </a:pPr>
            <a:r>
              <a:rPr lang="en-US" sz="2000">
                <a:solidFill>
                  <a:srgbClr val="1A1A1A"/>
                </a:solidFill>
                <a:highlight>
                  <a:schemeClr val="lt1"/>
                </a:highlight>
                <a:latin typeface="Times New Roman"/>
                <a:ea typeface="Times New Roman"/>
                <a:cs typeface="Times New Roman"/>
                <a:sym typeface="Times New Roman"/>
              </a:rPr>
              <a:t>[2] Machine Learning Tourism Prediction System (2020) by Bilal Adualgalil, Sajimon Abraham</a:t>
            </a:r>
            <a:endParaRPr sz="2000">
              <a:solidFill>
                <a:srgbClr val="1A1A1A"/>
              </a:solidFill>
              <a:highlight>
                <a:schemeClr val="lt1"/>
              </a:highlight>
              <a:latin typeface="Times New Roman"/>
              <a:ea typeface="Times New Roman"/>
              <a:cs typeface="Times New Roman"/>
              <a:sym typeface="Times New Roman"/>
            </a:endParaRPr>
          </a:p>
          <a:p>
            <a:pPr indent="0" lvl="0" marL="0" rtl="0" algn="just">
              <a:lnSpc>
                <a:spcPct val="150000"/>
              </a:lnSpc>
              <a:spcBef>
                <a:spcPts val="1200"/>
              </a:spcBef>
              <a:spcAft>
                <a:spcPts val="0"/>
              </a:spcAft>
              <a:buNone/>
            </a:pPr>
            <a:r>
              <a:rPr lang="en-US" sz="2000">
                <a:solidFill>
                  <a:srgbClr val="1A1A1A"/>
                </a:solidFill>
                <a:highlight>
                  <a:schemeClr val="lt1"/>
                </a:highlight>
                <a:latin typeface="Times New Roman"/>
                <a:ea typeface="Times New Roman"/>
                <a:cs typeface="Times New Roman"/>
                <a:sym typeface="Times New Roman"/>
              </a:rPr>
              <a:t>[3] Machine Learning Algorithms for building Recommender Systems by Richa Sharma</a:t>
            </a:r>
            <a:endParaRPr sz="2000">
              <a:solidFill>
                <a:srgbClr val="1A1A1A"/>
              </a:solidFill>
              <a:highlight>
                <a:schemeClr val="lt1"/>
              </a:highlight>
              <a:latin typeface="Times New Roman"/>
              <a:ea typeface="Times New Roman"/>
              <a:cs typeface="Times New Roman"/>
              <a:sym typeface="Times New Roman"/>
            </a:endParaRPr>
          </a:p>
          <a:p>
            <a:pPr indent="0" lvl="0" marL="0" rtl="0" algn="just">
              <a:lnSpc>
                <a:spcPct val="150000"/>
              </a:lnSpc>
              <a:spcBef>
                <a:spcPts val="1200"/>
              </a:spcBef>
              <a:spcAft>
                <a:spcPts val="0"/>
              </a:spcAft>
              <a:buNone/>
            </a:pPr>
            <a:r>
              <a:rPr lang="en-US" sz="2000">
                <a:solidFill>
                  <a:srgbClr val="1A1A1A"/>
                </a:solidFill>
                <a:highlight>
                  <a:schemeClr val="lt1"/>
                </a:highlight>
                <a:latin typeface="Times New Roman"/>
                <a:ea typeface="Times New Roman"/>
                <a:cs typeface="Times New Roman"/>
                <a:sym typeface="Times New Roman"/>
              </a:rPr>
              <a:t>[4] Deep Learning based Tourism recommendation system by Ismat Fathima Research </a:t>
            </a:r>
            <a:endParaRPr sz="2000">
              <a:solidFill>
                <a:srgbClr val="1A1A1A"/>
              </a:solidFill>
              <a:highlight>
                <a:schemeClr val="lt1"/>
              </a:highlight>
              <a:latin typeface="Times New Roman"/>
              <a:ea typeface="Times New Roman"/>
              <a:cs typeface="Times New Roman"/>
              <a:sym typeface="Times New Roman"/>
            </a:endParaRPr>
          </a:p>
          <a:p>
            <a:pPr indent="0" lvl="0" marL="0" rtl="0" algn="just">
              <a:lnSpc>
                <a:spcPct val="150000"/>
              </a:lnSpc>
              <a:spcBef>
                <a:spcPts val="1200"/>
              </a:spcBef>
              <a:spcAft>
                <a:spcPts val="0"/>
              </a:spcAft>
              <a:buNone/>
            </a:pPr>
            <a:r>
              <a:rPr lang="en-US" sz="2000">
                <a:solidFill>
                  <a:srgbClr val="1A1A1A"/>
                </a:solidFill>
                <a:highlight>
                  <a:schemeClr val="lt1"/>
                </a:highlight>
                <a:latin typeface="Times New Roman"/>
                <a:ea typeface="Times New Roman"/>
                <a:cs typeface="Times New Roman"/>
                <a:sym typeface="Times New Roman"/>
              </a:rPr>
              <a:t>[5] Tourism Recommender System using Machine Learning by Charnsak Srisawatsakul</a:t>
            </a:r>
            <a:endParaRPr sz="2000">
              <a:solidFill>
                <a:srgbClr val="1A1A1A"/>
              </a:solidFill>
              <a:highlight>
                <a:schemeClr val="lt1"/>
              </a:highlight>
              <a:latin typeface="Times New Roman"/>
              <a:ea typeface="Times New Roman"/>
              <a:cs typeface="Times New Roman"/>
              <a:sym typeface="Times New Roman"/>
            </a:endParaRPr>
          </a:p>
          <a:p>
            <a:pPr indent="0" lvl="0" marL="0" rtl="0" algn="just">
              <a:lnSpc>
                <a:spcPct val="150000"/>
              </a:lnSpc>
              <a:spcBef>
                <a:spcPts val="1200"/>
              </a:spcBef>
              <a:spcAft>
                <a:spcPts val="0"/>
              </a:spcAft>
              <a:buNone/>
            </a:pPr>
            <a:r>
              <a:rPr lang="en-US" sz="2000">
                <a:solidFill>
                  <a:schemeClr val="dk1"/>
                </a:solidFill>
                <a:latin typeface="Times New Roman"/>
                <a:ea typeface="Times New Roman"/>
                <a:cs typeface="Times New Roman"/>
                <a:sym typeface="Times New Roman"/>
              </a:rPr>
              <a:t>[6] https://dl.acm.org/doi/10.1145/3383972.3384074</a:t>
            </a:r>
            <a:endParaRPr sz="2000">
              <a:solidFill>
                <a:schemeClr val="dk1"/>
              </a:solidFill>
              <a:latin typeface="Times New Roman"/>
              <a:ea typeface="Times New Roman"/>
              <a:cs typeface="Times New Roman"/>
              <a:sym typeface="Times New Roman"/>
            </a:endParaRPr>
          </a:p>
          <a:p>
            <a:pPr indent="0" lvl="0" marL="0" rtl="0" algn="just">
              <a:lnSpc>
                <a:spcPct val="150000"/>
              </a:lnSpc>
              <a:spcBef>
                <a:spcPts val="1200"/>
              </a:spcBef>
              <a:spcAft>
                <a:spcPts val="0"/>
              </a:spcAft>
              <a:buNone/>
            </a:pPr>
            <a:r>
              <a:rPr lang="en-US" sz="2000">
                <a:solidFill>
                  <a:schemeClr val="dk1"/>
                </a:solidFill>
                <a:latin typeface="Times New Roman"/>
                <a:ea typeface="Times New Roman"/>
                <a:cs typeface="Times New Roman"/>
                <a:sym typeface="Times New Roman"/>
              </a:rPr>
              <a:t>[7]https://www.researchgate.net/publication/333857452_A_Machine_Learning_Approach_to_Building_a_Tourism_Recommendation_System_using_Sentiment_Analysis</a:t>
            </a:r>
            <a:endParaRPr sz="2000">
              <a:solidFill>
                <a:schemeClr val="dk1"/>
              </a:solidFill>
              <a:latin typeface="Times New Roman"/>
              <a:ea typeface="Times New Roman"/>
              <a:cs typeface="Times New Roman"/>
              <a:sym typeface="Times New Roman"/>
            </a:endParaRPr>
          </a:p>
          <a:p>
            <a:pPr indent="0" lvl="0" marL="0" rtl="0" algn="just">
              <a:lnSpc>
                <a:spcPct val="150000"/>
              </a:lnSpc>
              <a:spcBef>
                <a:spcPts val="1200"/>
              </a:spcBef>
              <a:spcAft>
                <a:spcPts val="1200"/>
              </a:spcAft>
              <a:buNone/>
            </a:pPr>
            <a:r>
              <a:rPr lang="en-US" sz="2000">
                <a:solidFill>
                  <a:schemeClr val="dk1"/>
                </a:solidFill>
                <a:latin typeface="Times New Roman"/>
                <a:ea typeface="Times New Roman"/>
                <a:cs typeface="Times New Roman"/>
                <a:sym typeface="Times New Roman"/>
              </a:rPr>
              <a:t>[8] </a:t>
            </a:r>
            <a:r>
              <a:rPr lang="en-US" sz="2000" u="sng">
                <a:solidFill>
                  <a:schemeClr val="dk1"/>
                </a:solidFill>
                <a:latin typeface="Times New Roman"/>
                <a:ea typeface="Times New Roman"/>
                <a:cs typeface="Times New Roman"/>
                <a:sym typeface="Times New Roman"/>
                <a:hlinkClick r:id="rId3">
                  <a:extLst>
                    <a:ext uri="{A12FA001-AC4F-418D-AE19-62706E023703}">
                      <ahyp:hlinkClr val="tx"/>
                    </a:ext>
                  </a:extLst>
                </a:hlinkClick>
              </a:rPr>
              <a:t>https://www.sciencedirect.com/science/article/pii/S2212017314004848</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4"/>
          <p:cNvSpPr/>
          <p:nvPr/>
        </p:nvSpPr>
        <p:spPr>
          <a:xfrm>
            <a:off x="1266196" y="2601575"/>
            <a:ext cx="9513310" cy="186204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DBDBDB"/>
              </a:buClr>
              <a:buSzPts val="11500"/>
              <a:buFont typeface="Calibri"/>
              <a:buNone/>
            </a:pPr>
            <a:r>
              <a:rPr b="1" i="0" lang="en-US" sz="8600" u="none" cap="none" strike="noStrike">
                <a:solidFill>
                  <a:schemeClr val="dk2"/>
                </a:solidFill>
                <a:latin typeface="Calibri"/>
                <a:ea typeface="Calibri"/>
                <a:cs typeface="Calibri"/>
                <a:sym typeface="Calibri"/>
              </a:rPr>
              <a:t>THANK YOU</a:t>
            </a:r>
            <a:endParaRPr b="1" i="0" sz="8600" u="none" cap="none" strike="noStrike">
              <a:solidFill>
                <a:schemeClr val="dk2"/>
              </a:solidFill>
              <a:latin typeface="Calibri"/>
              <a:ea typeface="Calibri"/>
              <a:cs typeface="Calibri"/>
              <a:sym typeface="Calibri"/>
            </a:endParaRPr>
          </a:p>
        </p:txBody>
      </p:sp>
      <p:sp>
        <p:nvSpPr>
          <p:cNvPr id="282" name="Google Shape;282;p34"/>
          <p:cNvSpPr txBox="1"/>
          <p:nvPr/>
        </p:nvSpPr>
        <p:spPr>
          <a:xfrm>
            <a:off x="7834312" y="6315075"/>
            <a:ext cx="284480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b="0" i="0" lang="en-US" sz="1200" u="none">
                <a:solidFill>
                  <a:schemeClr val="accent2"/>
                </a:solidFill>
                <a:latin typeface="Gill Sans"/>
                <a:ea typeface="Gill Sans"/>
                <a:cs typeface="Gill Sans"/>
                <a:sym typeface="Gill Sans"/>
              </a:rPr>
              <a:t>*</a:t>
            </a:r>
            <a:endParaRPr/>
          </a:p>
        </p:txBody>
      </p:sp>
      <p:sp>
        <p:nvSpPr>
          <p:cNvPr id="283" name="Google Shape;283;p34"/>
          <p:cNvSpPr txBox="1"/>
          <p:nvPr/>
        </p:nvSpPr>
        <p:spPr>
          <a:xfrm>
            <a:off x="10679112" y="6315075"/>
            <a:ext cx="1052512"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5"/>
          <p:cNvSpPr txBox="1"/>
          <p:nvPr>
            <p:ph type="title"/>
          </p:nvPr>
        </p:nvSpPr>
        <p:spPr>
          <a:xfrm>
            <a:off x="430212" y="346075"/>
            <a:ext cx="10515600" cy="608012"/>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400"/>
              <a:buFont typeface="Times New Roman"/>
              <a:buNone/>
            </a:pPr>
            <a:r>
              <a:rPr b="1" lang="en-US" sz="4000">
                <a:solidFill>
                  <a:schemeClr val="dk2"/>
                </a:solidFill>
                <a:latin typeface="Times New Roman"/>
                <a:ea typeface="Times New Roman"/>
                <a:cs typeface="Times New Roman"/>
                <a:sym typeface="Times New Roman"/>
              </a:rPr>
              <a:t>Introduction</a:t>
            </a:r>
            <a:endParaRPr b="1" sz="4000">
              <a:solidFill>
                <a:schemeClr val="dk2"/>
              </a:solidFill>
            </a:endParaRPr>
          </a:p>
        </p:txBody>
      </p:sp>
      <p:sp>
        <p:nvSpPr>
          <p:cNvPr id="109" name="Google Shape;109;p15"/>
          <p:cNvSpPr txBox="1"/>
          <p:nvPr>
            <p:ph idx="1" type="body"/>
          </p:nvPr>
        </p:nvSpPr>
        <p:spPr>
          <a:xfrm>
            <a:off x="430200" y="1131876"/>
            <a:ext cx="11331600" cy="4982700"/>
          </a:xfrm>
          <a:prstGeom prst="rect">
            <a:avLst/>
          </a:prstGeom>
          <a:noFill/>
          <a:ln>
            <a:noFill/>
          </a:ln>
        </p:spPr>
        <p:txBody>
          <a:bodyPr anchorCtr="0" anchor="t" bIns="45700" lIns="91425" spcFirstLastPara="1" rIns="91425" wrap="square" tIns="45700">
            <a:noAutofit/>
          </a:bodyPr>
          <a:lstStyle/>
          <a:p>
            <a:pPr indent="-355600" lvl="0" marL="457200" marR="0" rtl="0" algn="just">
              <a:lnSpc>
                <a:spcPct val="150000"/>
              </a:lnSpc>
              <a:spcBef>
                <a:spcPts val="0"/>
              </a:spcBef>
              <a:spcAft>
                <a:spcPts val="0"/>
              </a:spcAft>
              <a:buSzPts val="2000"/>
              <a:buFont typeface="Times New Roman"/>
              <a:buChar char="•"/>
            </a:pPr>
            <a:r>
              <a:rPr lang="en-US" sz="2000">
                <a:latin typeface="Times New Roman"/>
                <a:ea typeface="Times New Roman"/>
                <a:cs typeface="Times New Roman"/>
                <a:sym typeface="Times New Roman"/>
              </a:rPr>
              <a:t>In a world filled with countless possibilities, the task of finding the perfect travel experience can be overwhelming. That's where our project comes in. Through extensive research and the utilization of cutting-edge machine learning algorithms, we have developed a remarkable tourism recommendation system designed to simplify and enhance your travel planning process.</a:t>
            </a:r>
            <a:endParaRPr sz="2000">
              <a:latin typeface="Times New Roman"/>
              <a:ea typeface="Times New Roman"/>
              <a:cs typeface="Times New Roman"/>
              <a:sym typeface="Times New Roman"/>
            </a:endParaRPr>
          </a:p>
          <a:p>
            <a:pPr indent="-355600" lvl="0" marL="457200" marR="0" rtl="0" algn="just">
              <a:lnSpc>
                <a:spcPct val="150000"/>
              </a:lnSpc>
              <a:spcBef>
                <a:spcPts val="0"/>
              </a:spcBef>
              <a:spcAft>
                <a:spcPts val="0"/>
              </a:spcAft>
              <a:buSzPts val="2000"/>
              <a:buFont typeface="Times New Roman"/>
              <a:buChar char="•"/>
            </a:pPr>
            <a:r>
              <a:rPr lang="en-US" sz="2000">
                <a:latin typeface="Times New Roman"/>
                <a:ea typeface="Times New Roman"/>
                <a:cs typeface="Times New Roman"/>
                <a:sym typeface="Times New Roman"/>
              </a:rPr>
              <a:t>Our objective is simple: to provide personalized and tailored recommendations that suit your unique preferences, interests, and travel goals. By analyzing vast amounts of data, including user preferences, historical travel patterns, and destination characteristics, our system has the ability to accurately predict and suggest the ideal travel experiences for you.</a:t>
            </a:r>
            <a:endParaRPr sz="2000">
              <a:latin typeface="Times New Roman"/>
              <a:ea typeface="Times New Roman"/>
              <a:cs typeface="Times New Roman"/>
              <a:sym typeface="Times New Roman"/>
            </a:endParaRPr>
          </a:p>
          <a:p>
            <a:pPr indent="-355600" lvl="0" marL="457200" marR="0" rtl="0" algn="just">
              <a:lnSpc>
                <a:spcPct val="150000"/>
              </a:lnSpc>
              <a:spcBef>
                <a:spcPts val="0"/>
              </a:spcBef>
              <a:spcAft>
                <a:spcPts val="0"/>
              </a:spcAft>
              <a:buSzPts val="2000"/>
              <a:buFont typeface="Times New Roman"/>
              <a:buChar char="•"/>
            </a:pPr>
            <a:r>
              <a:rPr lang="en-US" sz="2000">
                <a:latin typeface="Times New Roman"/>
                <a:ea typeface="Times New Roman"/>
                <a:cs typeface="Times New Roman"/>
                <a:sym typeface="Times New Roman"/>
              </a:rPr>
              <a:t>Whether you're seeking a peaceful beach getaway, an adventure-filled mountain expedition, or a culturally enriching city tour, our system will be your trusted guide.</a:t>
            </a:r>
            <a:endParaRPr sz="2000">
              <a:latin typeface="Times New Roman"/>
              <a:ea typeface="Times New Roman"/>
              <a:cs typeface="Times New Roman"/>
              <a:sym typeface="Times New Roman"/>
            </a:endParaRPr>
          </a:p>
        </p:txBody>
      </p:sp>
      <p:sp>
        <p:nvSpPr>
          <p:cNvPr id="110" name="Google Shape;110;p15"/>
          <p:cNvSpPr txBox="1"/>
          <p:nvPr/>
        </p:nvSpPr>
        <p:spPr>
          <a:xfrm>
            <a:off x="7713662" y="6472237"/>
            <a:ext cx="284480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b="0" i="0" lang="en-US" sz="1200" u="none">
                <a:solidFill>
                  <a:schemeClr val="accent2"/>
                </a:solidFill>
                <a:latin typeface="Gill Sans"/>
                <a:ea typeface="Gill Sans"/>
                <a:cs typeface="Gill Sans"/>
                <a:sym typeface="Gill Sans"/>
              </a:rPr>
              <a:t>*</a:t>
            </a:r>
            <a:endParaRPr/>
          </a:p>
        </p:txBody>
      </p:sp>
      <p:sp>
        <p:nvSpPr>
          <p:cNvPr id="111" name="Google Shape;111;p15"/>
          <p:cNvSpPr txBox="1"/>
          <p:nvPr/>
        </p:nvSpPr>
        <p:spPr>
          <a:xfrm>
            <a:off x="10729912" y="6472237"/>
            <a:ext cx="1052512"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112" name="Google Shape;112;p15"/>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6"/>
          <p:cNvSpPr txBox="1"/>
          <p:nvPr>
            <p:ph type="title"/>
          </p:nvPr>
        </p:nvSpPr>
        <p:spPr>
          <a:xfrm>
            <a:off x="199837" y="0"/>
            <a:ext cx="11030100" cy="708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400"/>
              <a:buFont typeface="Times New Roman"/>
              <a:buNone/>
            </a:pPr>
            <a:r>
              <a:rPr b="1" lang="en-US" sz="4000">
                <a:solidFill>
                  <a:schemeClr val="dk2"/>
                </a:solidFill>
                <a:latin typeface="Times New Roman"/>
                <a:ea typeface="Times New Roman"/>
                <a:cs typeface="Times New Roman"/>
                <a:sym typeface="Times New Roman"/>
              </a:rPr>
              <a:t>Literature</a:t>
            </a:r>
            <a:r>
              <a:rPr b="1" lang="en-US" sz="4000">
                <a:solidFill>
                  <a:schemeClr val="dk2"/>
                </a:solidFill>
                <a:latin typeface="Times New Roman"/>
                <a:ea typeface="Times New Roman"/>
                <a:cs typeface="Times New Roman"/>
                <a:sym typeface="Times New Roman"/>
              </a:rPr>
              <a:t> Survey</a:t>
            </a:r>
            <a:endParaRPr b="1" sz="4000">
              <a:solidFill>
                <a:schemeClr val="dk2"/>
              </a:solidFill>
            </a:endParaRPr>
          </a:p>
        </p:txBody>
      </p:sp>
      <p:graphicFrame>
        <p:nvGraphicFramePr>
          <p:cNvPr id="118" name="Google Shape;118;p16"/>
          <p:cNvGraphicFramePr/>
          <p:nvPr/>
        </p:nvGraphicFramePr>
        <p:xfrm>
          <a:off x="259749" y="842950"/>
          <a:ext cx="3000000" cy="3000000"/>
        </p:xfrm>
        <a:graphic>
          <a:graphicData uri="http://schemas.openxmlformats.org/drawingml/2006/table">
            <a:tbl>
              <a:tblPr>
                <a:noFill/>
                <a:tableStyleId>{BFCD3C38-5290-4317-B211-4655F99BB3B3}</a:tableStyleId>
              </a:tblPr>
              <a:tblGrid>
                <a:gridCol w="734725"/>
                <a:gridCol w="1298575"/>
                <a:gridCol w="2632075"/>
                <a:gridCol w="7007150"/>
              </a:tblGrid>
              <a:tr h="650875">
                <a:tc>
                  <a:txBody>
                    <a:bodyPr/>
                    <a:lstStyle/>
                    <a:p>
                      <a:pPr indent="0" lvl="0" marL="0" marR="0" rtl="0" algn="ctr">
                        <a:lnSpc>
                          <a:spcPct val="107000"/>
                        </a:lnSpc>
                        <a:spcBef>
                          <a:spcPts val="0"/>
                        </a:spcBef>
                        <a:spcAft>
                          <a:spcPts val="0"/>
                        </a:spcAft>
                        <a:buClr>
                          <a:schemeClr val="dk1"/>
                        </a:buClr>
                        <a:buSzPts val="2000"/>
                        <a:buFont typeface="Times New Roman"/>
                        <a:buNone/>
                      </a:pPr>
                      <a:r>
                        <a:rPr b="1" i="0" lang="en-US" sz="2000" u="none" cap="none" strike="noStrike">
                          <a:solidFill>
                            <a:schemeClr val="dk1"/>
                          </a:solidFill>
                          <a:latin typeface="Times New Roman"/>
                          <a:ea typeface="Times New Roman"/>
                          <a:cs typeface="Times New Roman"/>
                          <a:sym typeface="Times New Roman"/>
                        </a:rPr>
                        <a:t>S.NO</a:t>
                      </a:r>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ctr">
                        <a:lnSpc>
                          <a:spcPct val="107000"/>
                        </a:lnSpc>
                        <a:spcBef>
                          <a:spcPts val="0"/>
                        </a:spcBef>
                        <a:spcAft>
                          <a:spcPts val="0"/>
                        </a:spcAft>
                        <a:buClr>
                          <a:schemeClr val="dk1"/>
                        </a:buClr>
                        <a:buSzPts val="2000"/>
                        <a:buFont typeface="Times New Roman"/>
                        <a:buNone/>
                      </a:pPr>
                      <a:r>
                        <a:rPr b="1" i="0" lang="en-US" sz="2000" u="none" cap="none" strike="noStrike">
                          <a:solidFill>
                            <a:schemeClr val="dk1"/>
                          </a:solidFill>
                          <a:latin typeface="Times New Roman"/>
                          <a:ea typeface="Times New Roman"/>
                          <a:cs typeface="Times New Roman"/>
                          <a:sym typeface="Times New Roman"/>
                        </a:rPr>
                        <a:t>AUTHORS/YEAR</a:t>
                      </a:r>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ctr">
                        <a:lnSpc>
                          <a:spcPct val="107000"/>
                        </a:lnSpc>
                        <a:spcBef>
                          <a:spcPts val="0"/>
                        </a:spcBef>
                        <a:spcAft>
                          <a:spcPts val="0"/>
                        </a:spcAft>
                        <a:buClr>
                          <a:schemeClr val="dk1"/>
                        </a:buClr>
                        <a:buSzPts val="2000"/>
                        <a:buFont typeface="Times New Roman"/>
                        <a:buNone/>
                      </a:pPr>
                      <a:r>
                        <a:rPr b="1" i="0" lang="en-US" sz="2000" u="none" cap="none" strike="noStrike">
                          <a:solidFill>
                            <a:schemeClr val="dk1"/>
                          </a:solidFill>
                          <a:latin typeface="Times New Roman"/>
                          <a:ea typeface="Times New Roman"/>
                          <a:cs typeface="Times New Roman"/>
                          <a:sym typeface="Times New Roman"/>
                        </a:rPr>
                        <a:t>TITLE</a:t>
                      </a:r>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ctr">
                        <a:lnSpc>
                          <a:spcPct val="107000"/>
                        </a:lnSpc>
                        <a:spcBef>
                          <a:spcPts val="0"/>
                        </a:spcBef>
                        <a:spcAft>
                          <a:spcPts val="0"/>
                        </a:spcAft>
                        <a:buClr>
                          <a:schemeClr val="dk1"/>
                        </a:buClr>
                        <a:buSzPts val="2000"/>
                        <a:buFont typeface="Times New Roman"/>
                        <a:buNone/>
                      </a:pPr>
                      <a:r>
                        <a:rPr b="1" i="0" lang="en-US" sz="2000" u="none" cap="none" strike="noStrike">
                          <a:solidFill>
                            <a:schemeClr val="dk1"/>
                          </a:solidFill>
                          <a:latin typeface="Times New Roman"/>
                          <a:ea typeface="Times New Roman"/>
                          <a:cs typeface="Times New Roman"/>
                          <a:sym typeface="Times New Roman"/>
                        </a:rPr>
                        <a:t>OBSERVATIONS</a:t>
                      </a:r>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r>
              <a:tr h="2043200">
                <a:tc>
                  <a:txBody>
                    <a:bodyPr/>
                    <a:lstStyle/>
                    <a:p>
                      <a:pPr indent="0" lvl="0" marL="0" marR="0" rtl="0" algn="ctr">
                        <a:lnSpc>
                          <a:spcPct val="100000"/>
                        </a:lnSpc>
                        <a:spcBef>
                          <a:spcPts val="0"/>
                        </a:spcBef>
                        <a:spcAft>
                          <a:spcPts val="0"/>
                        </a:spcAft>
                        <a:buClr>
                          <a:schemeClr val="dk1"/>
                        </a:buClr>
                        <a:buSzPts val="1300"/>
                        <a:buFont typeface="Times New Roman"/>
                        <a:buNone/>
                      </a:pPr>
                      <a:r>
                        <a:rPr b="1" i="0" lang="en-US" sz="1600" u="none" cap="none" strike="noStrike">
                          <a:solidFill>
                            <a:schemeClr val="dk1"/>
                          </a:solidFill>
                          <a:latin typeface="Times New Roman"/>
                          <a:ea typeface="Times New Roman"/>
                          <a:cs typeface="Times New Roman"/>
                          <a:sym typeface="Times New Roman"/>
                        </a:rPr>
                        <a:t>1</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c>
                  <a:txBody>
                    <a:bodyPr/>
                    <a:lstStyle/>
                    <a:p>
                      <a:pPr indent="0" lvl="0" marL="0" marR="0" rtl="0" algn="just">
                        <a:lnSpc>
                          <a:spcPct val="115000"/>
                        </a:lnSpc>
                        <a:spcBef>
                          <a:spcPts val="0"/>
                        </a:spcBef>
                        <a:spcAft>
                          <a:spcPts val="0"/>
                        </a:spcAft>
                        <a:buClr>
                          <a:schemeClr val="dk1"/>
                        </a:buClr>
                        <a:buSzPts val="1300"/>
                        <a:buFont typeface="Times New Roman"/>
                        <a:buNone/>
                      </a:pPr>
                      <a:r>
                        <a:rPr i="0" lang="en-US" sz="1600" u="none" cap="none" strike="noStrike">
                          <a:solidFill>
                            <a:schemeClr val="dk1"/>
                          </a:solidFill>
                          <a:latin typeface="Times New Roman"/>
                          <a:ea typeface="Times New Roman"/>
                          <a:cs typeface="Times New Roman"/>
                          <a:sym typeface="Times New Roman"/>
                        </a:rPr>
                        <a:t>Bo Qiu and Wei (David)</a:t>
                      </a:r>
                      <a:endParaRPr i="0" sz="1600" u="none" cap="none" strike="noStrike">
                        <a:solidFill>
                          <a:schemeClr val="dk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Year : 2021</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c>
                  <a:txBody>
                    <a:bodyPr/>
                    <a:lstStyle/>
                    <a:p>
                      <a:pPr indent="0" lvl="0" marL="0" marR="0" rtl="0" algn="just">
                        <a:lnSpc>
                          <a:spcPct val="115000"/>
                        </a:lnSpc>
                        <a:spcBef>
                          <a:spcPts val="0"/>
                        </a:spcBef>
                        <a:spcAft>
                          <a:spcPts val="0"/>
                        </a:spcAft>
                        <a:buClr>
                          <a:schemeClr val="dk1"/>
                        </a:buClr>
                        <a:buSzPts val="1300"/>
                        <a:buFont typeface="Times New Roman"/>
                        <a:buNone/>
                      </a:pPr>
                      <a:r>
                        <a:rPr i="0" lang="en-US" sz="1600" u="none" cap="none" strike="noStrike">
                          <a:solidFill>
                            <a:schemeClr val="dk1"/>
                          </a:solidFill>
                          <a:latin typeface="Times New Roman"/>
                          <a:ea typeface="Times New Roman"/>
                          <a:cs typeface="Times New Roman"/>
                          <a:sym typeface="Times New Roman"/>
                        </a:rPr>
                        <a:t>Machine Learning Based Short-Term Travel Time Prediction</a:t>
                      </a:r>
                      <a:endParaRPr i="0" sz="1600" u="none" cap="none" strike="noStrike">
                        <a:solidFill>
                          <a:schemeClr val="dk1"/>
                        </a:solidFill>
                        <a:latin typeface="Times New Roman"/>
                        <a:ea typeface="Times New Roman"/>
                        <a:cs typeface="Times New Roman"/>
                        <a:sym typeface="Times New Roman"/>
                      </a:endParaRPr>
                    </a:p>
                    <a:p>
                      <a:pPr indent="0" lvl="0" marL="0" marR="0" rtl="0" algn="just">
                        <a:lnSpc>
                          <a:spcPct val="115000"/>
                        </a:lnSpc>
                        <a:spcBef>
                          <a:spcPts val="800"/>
                        </a:spcBef>
                        <a:spcAft>
                          <a:spcPts val="0"/>
                        </a:spcAft>
                        <a:buClr>
                          <a:schemeClr val="dk1"/>
                        </a:buClr>
                        <a:buSzPts val="1300"/>
                        <a:buFont typeface="Times New Roman"/>
                        <a:buNone/>
                      </a:pPr>
                      <a:r>
                        <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c>
                  <a:txBody>
                    <a:bodyPr/>
                    <a:lstStyle/>
                    <a:p>
                      <a:pPr indent="0" lvl="0" marL="0" marR="0" rtl="0" algn="just">
                        <a:lnSpc>
                          <a:spcPct val="115000"/>
                        </a:lnSpc>
                        <a:spcBef>
                          <a:spcPts val="0"/>
                        </a:spcBef>
                        <a:spcAft>
                          <a:spcPts val="0"/>
                        </a:spcAft>
                        <a:buClr>
                          <a:schemeClr val="dk1"/>
                        </a:buClr>
                        <a:buSzPts val="1300"/>
                        <a:buFont typeface="Times New Roman"/>
                        <a:buNone/>
                      </a:pPr>
                      <a:r>
                        <a:rPr i="0" lang="en-US" sz="1600" u="none" cap="none" strike="noStrike">
                          <a:solidFill>
                            <a:schemeClr val="dk1"/>
                          </a:solidFill>
                          <a:latin typeface="Times New Roman"/>
                          <a:ea typeface="Times New Roman"/>
                          <a:cs typeface="Times New Roman"/>
                          <a:sym typeface="Times New Roman"/>
                        </a:rPr>
                        <a:t>Short-term TTP is a key component of the Advanced Travelers Information System (ATIS) in which in-vehicle route guidance systems (RGS) enable the generation of the shortest path for travelers, which connects the destinations and current locations. To identify whether the TTP is region-specific, further research is needed to replicate this study in other road categories using other types of data sources. Further results need to be achieved to compare all methods to further demonstrate whether the ensemble tree-based learning methods have better predictive accuracy in short-term TTP. </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r>
              <a:tr h="1555525">
                <a:tc>
                  <a:txBody>
                    <a:bodyPr/>
                    <a:lstStyle/>
                    <a:p>
                      <a:pPr indent="0" lvl="0" marL="0" marR="0" rtl="0" algn="ctr">
                        <a:lnSpc>
                          <a:spcPct val="100000"/>
                        </a:lnSpc>
                        <a:spcBef>
                          <a:spcPts val="0"/>
                        </a:spcBef>
                        <a:spcAft>
                          <a:spcPts val="0"/>
                        </a:spcAft>
                        <a:buClr>
                          <a:schemeClr val="dk1"/>
                        </a:buClr>
                        <a:buSzPts val="1300"/>
                        <a:buFont typeface="Times New Roman"/>
                        <a:buNone/>
                      </a:pPr>
                      <a:r>
                        <a:rPr b="1" i="0" lang="en-US" sz="1600" u="none" cap="none" strike="noStrike">
                          <a:solidFill>
                            <a:schemeClr val="dk1"/>
                          </a:solidFill>
                          <a:latin typeface="Times New Roman"/>
                          <a:ea typeface="Times New Roman"/>
                          <a:cs typeface="Times New Roman"/>
                          <a:sym typeface="Times New Roman"/>
                        </a:rPr>
                        <a:t>2</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c>
                  <a:txBody>
                    <a:bodyPr/>
                    <a:lstStyle/>
                    <a:p>
                      <a:pPr indent="0" lvl="0" marL="0" rtl="0" algn="just">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Hend Alrasheed, Arwa Alzeer, Arwa Alhowimel,Nora shamer</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c>
                  <a:txBody>
                    <a:bodyPr/>
                    <a:lstStyle/>
                    <a:p>
                      <a:pPr indent="0" lvl="0" marL="0" rtl="0" algn="just">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A Multi - Level Tourism Destination Recommender System </a:t>
                      </a:r>
                      <a:endParaRPr i="0" sz="1600" u="none" cap="none" strike="noStrike">
                        <a:solidFill>
                          <a:schemeClr val="dk1"/>
                        </a:solidFill>
                        <a:latin typeface="Times New Roman"/>
                        <a:ea typeface="Times New Roman"/>
                        <a:cs typeface="Times New Roman"/>
                        <a:sym typeface="Times New Roman"/>
                      </a:endParaRPr>
                    </a:p>
                    <a:p>
                      <a:pPr indent="0" lvl="0" marL="0" marR="0" rtl="0" algn="just">
                        <a:lnSpc>
                          <a:spcPct val="115000"/>
                        </a:lnSpc>
                        <a:spcBef>
                          <a:spcPts val="800"/>
                        </a:spcBef>
                        <a:spcAft>
                          <a:spcPts val="0"/>
                        </a:spcAft>
                        <a:buClr>
                          <a:schemeClr val="dk1"/>
                        </a:buClr>
                        <a:buSzPts val="1300"/>
                        <a:buFont typeface="Times New Roman"/>
                        <a:buNone/>
                      </a:pPr>
                      <a:r>
                        <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c>
                  <a:txBody>
                    <a:bodyPr/>
                    <a:lstStyle/>
                    <a:p>
                      <a:pPr indent="0" lvl="0" marL="0" rtl="0" algn="just">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The system incorporates two levels of recommendations as each user request undergoes two levels of recommendations. The first level involves providing the user with a set of destinations that matches her preferences (based on the preferences of similar users). The second level ranks the set of destinations based on the user preferences and constraints.</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r>
              <a:tr h="1417500">
                <a:tc>
                  <a:txBody>
                    <a:bodyPr/>
                    <a:lstStyle/>
                    <a:p>
                      <a:pPr indent="0" lvl="0" marL="0" marR="0" rtl="0" algn="ctr">
                        <a:lnSpc>
                          <a:spcPct val="100000"/>
                        </a:lnSpc>
                        <a:spcBef>
                          <a:spcPts val="0"/>
                        </a:spcBef>
                        <a:spcAft>
                          <a:spcPts val="0"/>
                        </a:spcAft>
                        <a:buClr>
                          <a:schemeClr val="dk1"/>
                        </a:buClr>
                        <a:buSzPts val="1300"/>
                        <a:buFont typeface="Times New Roman"/>
                        <a:buNone/>
                      </a:pPr>
                      <a:r>
                        <a:rPr b="1" i="0" lang="en-US" sz="1600" u="none" cap="none" strike="noStrike">
                          <a:solidFill>
                            <a:schemeClr val="dk1"/>
                          </a:solidFill>
                          <a:latin typeface="Times New Roman"/>
                          <a:ea typeface="Times New Roman"/>
                          <a:cs typeface="Times New Roman"/>
                          <a:sym typeface="Times New Roman"/>
                        </a:rPr>
                        <a:t>3</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c>
                  <a:txBody>
                    <a:bodyPr/>
                    <a:lstStyle/>
                    <a:p>
                      <a:pPr indent="0" lvl="0" marL="0" marR="0" rtl="0" algn="just">
                        <a:lnSpc>
                          <a:spcPct val="115000"/>
                        </a:lnSpc>
                        <a:spcBef>
                          <a:spcPts val="0"/>
                        </a:spcBef>
                        <a:spcAft>
                          <a:spcPts val="0"/>
                        </a:spcAft>
                        <a:buClr>
                          <a:schemeClr val="dk1"/>
                        </a:buClr>
                        <a:buSzPts val="1300"/>
                        <a:buFont typeface="Times New Roman"/>
                        <a:buNone/>
                      </a:pPr>
                      <a:r>
                        <a:rPr i="0" lang="en-US" sz="1600" u="none" cap="none" strike="noStrike">
                          <a:solidFill>
                            <a:schemeClr val="dk1"/>
                          </a:solidFill>
                          <a:latin typeface="Times New Roman"/>
                          <a:ea typeface="Times New Roman"/>
                          <a:cs typeface="Times New Roman"/>
                          <a:sym typeface="Times New Roman"/>
                        </a:rPr>
                        <a:t>Richa Sharma, Shalli Rani, Sarvesh Tanwar</a:t>
                      </a:r>
                      <a:endParaRPr i="0" sz="1600" u="none" cap="none" strike="noStrike">
                        <a:solidFill>
                          <a:schemeClr val="dk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Year : 2019</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c>
                  <a:txBody>
                    <a:bodyPr/>
                    <a:lstStyle/>
                    <a:p>
                      <a:pPr indent="0" lvl="0" marL="0" marR="0" rtl="0" algn="just">
                        <a:lnSpc>
                          <a:spcPct val="115000"/>
                        </a:lnSpc>
                        <a:spcBef>
                          <a:spcPts val="0"/>
                        </a:spcBef>
                        <a:spcAft>
                          <a:spcPts val="0"/>
                        </a:spcAft>
                        <a:buClr>
                          <a:schemeClr val="dk1"/>
                        </a:buClr>
                        <a:buSzPts val="1300"/>
                        <a:buFont typeface="Times New Roman"/>
                        <a:buNone/>
                      </a:pPr>
                      <a:r>
                        <a:rPr i="0" lang="en-US" sz="1600" u="none" cap="none" strike="noStrike">
                          <a:solidFill>
                            <a:schemeClr val="dk1"/>
                          </a:solidFill>
                          <a:latin typeface="Times New Roman"/>
                          <a:ea typeface="Times New Roman"/>
                          <a:cs typeface="Times New Roman"/>
                          <a:sym typeface="Times New Roman"/>
                        </a:rPr>
                        <a:t>Machine Learning Algorithms for building Recommender Systems</a:t>
                      </a:r>
                      <a:endParaRPr i="0" sz="1600" u="none" cap="none" strike="noStrike">
                        <a:solidFill>
                          <a:schemeClr val="dk1"/>
                        </a:solidFill>
                        <a:latin typeface="Times New Roman"/>
                        <a:ea typeface="Times New Roman"/>
                        <a:cs typeface="Times New Roman"/>
                        <a:sym typeface="Times New Roman"/>
                      </a:endParaRPr>
                    </a:p>
                    <a:p>
                      <a:pPr indent="0" lvl="0" marL="0" marR="0" rtl="0" algn="just">
                        <a:lnSpc>
                          <a:spcPct val="115000"/>
                        </a:lnSpc>
                        <a:spcBef>
                          <a:spcPts val="800"/>
                        </a:spcBef>
                        <a:spcAft>
                          <a:spcPts val="0"/>
                        </a:spcAft>
                        <a:buClr>
                          <a:schemeClr val="dk1"/>
                        </a:buClr>
                        <a:buSzPts val="1300"/>
                        <a:buFont typeface="Times New Roman"/>
                        <a:buNone/>
                      </a:pPr>
                      <a:r>
                        <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c>
                  <a:txBody>
                    <a:bodyPr/>
                    <a:lstStyle/>
                    <a:p>
                      <a:pPr indent="0" lvl="0" marL="0" marR="0" rtl="0" algn="just">
                        <a:lnSpc>
                          <a:spcPct val="115000"/>
                        </a:lnSpc>
                        <a:spcBef>
                          <a:spcPts val="0"/>
                        </a:spcBef>
                        <a:spcAft>
                          <a:spcPts val="0"/>
                        </a:spcAft>
                        <a:buClr>
                          <a:schemeClr val="dk1"/>
                        </a:buClr>
                        <a:buSzPts val="1300"/>
                        <a:buFont typeface="Times New Roman"/>
                        <a:buNone/>
                      </a:pPr>
                      <a:r>
                        <a:rPr i="0" lang="en-US" sz="1600" u="none" cap="none" strike="noStrike">
                          <a:solidFill>
                            <a:schemeClr val="dk1"/>
                          </a:solidFill>
                          <a:latin typeface="Times New Roman"/>
                          <a:ea typeface="Times New Roman"/>
                          <a:cs typeface="Times New Roman"/>
                          <a:sym typeface="Times New Roman"/>
                        </a:rPr>
                        <a:t>This article presents an overview of the state-of-the-art Recommender systems with the prime focus on hybrid recommender systems. Further, different categories of hybridization models are studied, and the existing work is classified categorically based on the hybrid model they follow, and the Machine learning algorithm used.</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r>
            </a:tbl>
          </a:graphicData>
        </a:graphic>
      </p:graphicFrame>
      <p:sp>
        <p:nvSpPr>
          <p:cNvPr id="119" name="Google Shape;119;p16"/>
          <p:cNvSpPr txBox="1"/>
          <p:nvPr/>
        </p:nvSpPr>
        <p:spPr>
          <a:xfrm>
            <a:off x="10748962" y="6583362"/>
            <a:ext cx="10541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7"/>
          <p:cNvSpPr txBox="1"/>
          <p:nvPr>
            <p:ph type="title"/>
          </p:nvPr>
        </p:nvSpPr>
        <p:spPr>
          <a:xfrm>
            <a:off x="323850" y="136525"/>
            <a:ext cx="11029950" cy="30797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800"/>
              <a:buFont typeface="Times New Roman"/>
              <a:buNone/>
            </a:pPr>
            <a:r>
              <a:rPr b="1" lang="en-US" sz="2800">
                <a:solidFill>
                  <a:schemeClr val="dk2"/>
                </a:solidFill>
                <a:latin typeface="Times New Roman"/>
                <a:ea typeface="Times New Roman"/>
                <a:cs typeface="Times New Roman"/>
                <a:sym typeface="Times New Roman"/>
              </a:rPr>
              <a:t>Contd…</a:t>
            </a:r>
            <a:endParaRPr b="1">
              <a:solidFill>
                <a:schemeClr val="dk2"/>
              </a:solidFill>
            </a:endParaRPr>
          </a:p>
        </p:txBody>
      </p:sp>
      <p:graphicFrame>
        <p:nvGraphicFramePr>
          <p:cNvPr id="125" name="Google Shape;125;p17"/>
          <p:cNvGraphicFramePr/>
          <p:nvPr/>
        </p:nvGraphicFramePr>
        <p:xfrm>
          <a:off x="455624" y="717875"/>
          <a:ext cx="3000000" cy="3000000"/>
        </p:xfrm>
        <a:graphic>
          <a:graphicData uri="http://schemas.openxmlformats.org/drawingml/2006/table">
            <a:tbl>
              <a:tblPr>
                <a:noFill/>
                <a:tableStyleId>{BFCD3C38-5290-4317-B211-4655F99BB3B3}</a:tableStyleId>
              </a:tblPr>
              <a:tblGrid>
                <a:gridCol w="660400"/>
                <a:gridCol w="1143000"/>
                <a:gridCol w="2508250"/>
                <a:gridCol w="6969125"/>
              </a:tblGrid>
              <a:tr h="587375">
                <a:tc>
                  <a:txBody>
                    <a:bodyPr/>
                    <a:lstStyle/>
                    <a:p>
                      <a:pPr indent="0" lvl="0" marL="0" marR="0" rtl="0" algn="ctr">
                        <a:lnSpc>
                          <a:spcPct val="107000"/>
                        </a:lnSpc>
                        <a:spcBef>
                          <a:spcPts val="0"/>
                        </a:spcBef>
                        <a:spcAft>
                          <a:spcPts val="0"/>
                        </a:spcAft>
                        <a:buClr>
                          <a:schemeClr val="dk1"/>
                        </a:buClr>
                        <a:buSzPts val="1800"/>
                        <a:buFont typeface="Times New Roman"/>
                        <a:buNone/>
                      </a:pPr>
                      <a:r>
                        <a:rPr b="1" i="0" lang="en-US" sz="1800" u="none" cap="none" strike="noStrike">
                          <a:solidFill>
                            <a:schemeClr val="dk1"/>
                          </a:solidFill>
                          <a:latin typeface="Times New Roman"/>
                          <a:ea typeface="Times New Roman"/>
                          <a:cs typeface="Times New Roman"/>
                          <a:sym typeface="Times New Roman"/>
                        </a:rPr>
                        <a:t>S.NO</a:t>
                      </a:r>
                      <a:endParaRPr>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just">
                        <a:lnSpc>
                          <a:spcPct val="107000"/>
                        </a:lnSpc>
                        <a:spcBef>
                          <a:spcPts val="0"/>
                        </a:spcBef>
                        <a:spcAft>
                          <a:spcPts val="0"/>
                        </a:spcAft>
                        <a:buClr>
                          <a:schemeClr val="dk1"/>
                        </a:buClr>
                        <a:buSzPts val="1800"/>
                        <a:buFont typeface="Times New Roman"/>
                        <a:buNone/>
                      </a:pPr>
                      <a:r>
                        <a:rPr b="1" i="0" lang="en-US" sz="1800" u="none" cap="none" strike="noStrike">
                          <a:solidFill>
                            <a:schemeClr val="dk1"/>
                          </a:solidFill>
                          <a:latin typeface="Times New Roman"/>
                          <a:ea typeface="Times New Roman"/>
                          <a:cs typeface="Times New Roman"/>
                          <a:sym typeface="Times New Roman"/>
                        </a:rPr>
                        <a:t>AUTHORS/YEAR</a:t>
                      </a:r>
                      <a:endParaRPr>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just">
                        <a:lnSpc>
                          <a:spcPct val="107000"/>
                        </a:lnSpc>
                        <a:spcBef>
                          <a:spcPts val="0"/>
                        </a:spcBef>
                        <a:spcAft>
                          <a:spcPts val="0"/>
                        </a:spcAft>
                        <a:buClr>
                          <a:schemeClr val="dk1"/>
                        </a:buClr>
                        <a:buSzPts val="1800"/>
                        <a:buFont typeface="Times New Roman"/>
                        <a:buNone/>
                      </a:pPr>
                      <a:r>
                        <a:rPr b="1" i="0" lang="en-US" sz="1800" u="none" cap="none" strike="noStrike">
                          <a:solidFill>
                            <a:schemeClr val="dk1"/>
                          </a:solidFill>
                          <a:latin typeface="Times New Roman"/>
                          <a:ea typeface="Times New Roman"/>
                          <a:cs typeface="Times New Roman"/>
                          <a:sym typeface="Times New Roman"/>
                        </a:rPr>
                        <a:t>TITLE</a:t>
                      </a:r>
                      <a:endParaRPr>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c>
                  <a:txBody>
                    <a:bodyPr/>
                    <a:lstStyle/>
                    <a:p>
                      <a:pPr indent="0" lvl="0" marL="0" marR="0" rtl="0" algn="just">
                        <a:lnSpc>
                          <a:spcPct val="107000"/>
                        </a:lnSpc>
                        <a:spcBef>
                          <a:spcPts val="0"/>
                        </a:spcBef>
                        <a:spcAft>
                          <a:spcPts val="0"/>
                        </a:spcAft>
                        <a:buClr>
                          <a:schemeClr val="dk1"/>
                        </a:buClr>
                        <a:buSzPts val="1800"/>
                        <a:buFont typeface="Times New Roman"/>
                        <a:buNone/>
                      </a:pPr>
                      <a:r>
                        <a:rPr b="1" i="0" lang="en-US" sz="1800" u="none" cap="none" strike="noStrike">
                          <a:solidFill>
                            <a:schemeClr val="dk1"/>
                          </a:solidFill>
                          <a:latin typeface="Times New Roman"/>
                          <a:ea typeface="Times New Roman"/>
                          <a:cs typeface="Times New Roman"/>
                          <a:sym typeface="Times New Roman"/>
                        </a:rPr>
                        <a:t>OBSERVATIONS</a:t>
                      </a:r>
                      <a:endParaRPr>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lt1"/>
                    </a:solidFill>
                  </a:tcPr>
                </a:tc>
              </a:tr>
              <a:tr h="936625">
                <a:tc>
                  <a:txBody>
                    <a:bodyPr/>
                    <a:lstStyle/>
                    <a:p>
                      <a:pPr indent="0" lvl="0" marL="0" marR="0" rtl="0" algn="ctr">
                        <a:lnSpc>
                          <a:spcPct val="100000"/>
                        </a:lnSpc>
                        <a:spcBef>
                          <a:spcPts val="0"/>
                        </a:spcBef>
                        <a:spcAft>
                          <a:spcPts val="0"/>
                        </a:spcAft>
                        <a:buClr>
                          <a:schemeClr val="dk1"/>
                        </a:buClr>
                        <a:buSzPts val="1300"/>
                        <a:buFont typeface="Times New Roman"/>
                        <a:buNone/>
                      </a:pPr>
                      <a:r>
                        <a:rPr b="1" i="0" lang="en-US" sz="1600" u="none" cap="none" strike="noStrike">
                          <a:solidFill>
                            <a:schemeClr val="dk1"/>
                          </a:solidFill>
                          <a:latin typeface="Times New Roman"/>
                          <a:ea typeface="Times New Roman"/>
                          <a:cs typeface="Times New Roman"/>
                          <a:sym typeface="Times New Roman"/>
                        </a:rPr>
                        <a:t>4</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c>
                  <a:txBody>
                    <a:bodyPr/>
                    <a:lstStyle/>
                    <a:p>
                      <a:pPr indent="0" lvl="0" marL="0" marR="0" rtl="0" algn="just">
                        <a:lnSpc>
                          <a:spcPct val="100000"/>
                        </a:lnSpc>
                        <a:spcBef>
                          <a:spcPts val="0"/>
                        </a:spcBef>
                        <a:spcAft>
                          <a:spcPts val="0"/>
                        </a:spcAft>
                        <a:buClr>
                          <a:schemeClr val="dk1"/>
                        </a:buClr>
                        <a:buSzPts val="1300"/>
                        <a:buFont typeface="Times New Roman"/>
                        <a:buNone/>
                      </a:pPr>
                      <a:r>
                        <a:rPr i="0" lang="en-US" sz="1600" u="none" cap="none" strike="noStrike">
                          <a:solidFill>
                            <a:schemeClr val="dk1"/>
                          </a:solidFill>
                          <a:latin typeface="Times New Roman"/>
                          <a:ea typeface="Times New Roman"/>
                          <a:cs typeface="Times New Roman"/>
                          <a:sym typeface="Times New Roman"/>
                        </a:rPr>
                        <a:t>Charnsak Srisawatsakul, Waransanang Boontarig</a:t>
                      </a:r>
                      <a:endParaRPr i="0" sz="1600" u="none" cap="none" strike="noStrike">
                        <a:solidFill>
                          <a:schemeClr val="dk1"/>
                        </a:solidFill>
                        <a:latin typeface="Times New Roman"/>
                        <a:ea typeface="Times New Roman"/>
                        <a:cs typeface="Times New Roman"/>
                        <a:sym typeface="Times New Roman"/>
                      </a:endParaRPr>
                    </a:p>
                    <a:p>
                      <a:pPr indent="0" lvl="0" marL="0" rtl="0" algn="just">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Year : 2020</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c>
                  <a:txBody>
                    <a:bodyPr/>
                    <a:lstStyle/>
                    <a:p>
                      <a:pPr indent="0" lvl="0" marL="0" marR="0" rtl="0" algn="just">
                        <a:lnSpc>
                          <a:spcPct val="115000"/>
                        </a:lnSpc>
                        <a:spcBef>
                          <a:spcPts val="0"/>
                        </a:spcBef>
                        <a:spcAft>
                          <a:spcPts val="0"/>
                        </a:spcAft>
                        <a:buClr>
                          <a:schemeClr val="dk1"/>
                        </a:buClr>
                        <a:buSzPts val="1300"/>
                        <a:buFont typeface="Times New Roman"/>
                        <a:buNone/>
                      </a:pPr>
                      <a:r>
                        <a:rPr i="0" lang="en-US" sz="1600" u="none" cap="none" strike="noStrike">
                          <a:solidFill>
                            <a:schemeClr val="dk1"/>
                          </a:solidFill>
                          <a:latin typeface="Times New Roman"/>
                          <a:ea typeface="Times New Roman"/>
                          <a:cs typeface="Times New Roman"/>
                          <a:sym typeface="Times New Roman"/>
                        </a:rPr>
                        <a:t>Tourism Recommender System using Machine Learning</a:t>
                      </a:r>
                      <a:endParaRPr i="0" sz="1600" u="none" cap="none" strike="noStrike">
                        <a:solidFill>
                          <a:schemeClr val="dk1"/>
                        </a:solidFill>
                        <a:latin typeface="Times New Roman"/>
                        <a:ea typeface="Times New Roman"/>
                        <a:cs typeface="Times New Roman"/>
                        <a:sym typeface="Times New Roman"/>
                      </a:endParaRPr>
                    </a:p>
                    <a:p>
                      <a:pPr indent="0" lvl="0" marL="0" marR="0" rtl="0" algn="just">
                        <a:lnSpc>
                          <a:spcPct val="115000"/>
                        </a:lnSpc>
                        <a:spcBef>
                          <a:spcPts val="800"/>
                        </a:spcBef>
                        <a:spcAft>
                          <a:spcPts val="0"/>
                        </a:spcAft>
                        <a:buClr>
                          <a:schemeClr val="dk1"/>
                        </a:buClr>
                        <a:buSzPts val="1300"/>
                        <a:buFont typeface="Times New Roman"/>
                        <a:buNone/>
                      </a:pPr>
                      <a:r>
                        <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c>
                  <a:txBody>
                    <a:bodyPr/>
                    <a:lstStyle/>
                    <a:p>
                      <a:pPr indent="0" lvl="0" marL="0" marR="0" rtl="0" algn="just">
                        <a:lnSpc>
                          <a:spcPct val="115000"/>
                        </a:lnSpc>
                        <a:spcBef>
                          <a:spcPts val="0"/>
                        </a:spcBef>
                        <a:spcAft>
                          <a:spcPts val="0"/>
                        </a:spcAft>
                        <a:buClr>
                          <a:schemeClr val="dk1"/>
                        </a:buClr>
                        <a:buSzPts val="1300"/>
                        <a:buFont typeface="Times New Roman"/>
                        <a:buNone/>
                      </a:pPr>
                      <a:r>
                        <a:rPr i="0" lang="en-US" sz="1600" u="none" cap="none" strike="noStrike">
                          <a:solidFill>
                            <a:schemeClr val="dk1"/>
                          </a:solidFill>
                          <a:latin typeface="Times New Roman"/>
                          <a:ea typeface="Times New Roman"/>
                          <a:cs typeface="Times New Roman"/>
                          <a:sym typeface="Times New Roman"/>
                        </a:rPr>
                        <a:t>The objective of this study is to develop the prototype of a tourism recommender system that automatically understands the user's preferences of their favorite tourist attractions without asking them any question. It applied machine learning to extract the user's preferences from the user's Instagram photos.</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r>
              <a:tr h="1487150">
                <a:tc>
                  <a:txBody>
                    <a:bodyPr/>
                    <a:lstStyle/>
                    <a:p>
                      <a:pPr indent="0" lvl="0" marL="0" marR="0" rtl="0" algn="ctr">
                        <a:lnSpc>
                          <a:spcPct val="100000"/>
                        </a:lnSpc>
                        <a:spcBef>
                          <a:spcPts val="0"/>
                        </a:spcBef>
                        <a:spcAft>
                          <a:spcPts val="0"/>
                        </a:spcAft>
                        <a:buClr>
                          <a:schemeClr val="dk1"/>
                        </a:buClr>
                        <a:buSzPts val="1300"/>
                        <a:buFont typeface="Times New Roman"/>
                        <a:buNone/>
                      </a:pPr>
                      <a:r>
                        <a:rPr b="1" lang="en-US" sz="1600">
                          <a:solidFill>
                            <a:schemeClr val="dk1"/>
                          </a:solidFill>
                          <a:latin typeface="Times New Roman"/>
                          <a:ea typeface="Times New Roman"/>
                          <a:cs typeface="Times New Roman"/>
                          <a:sym typeface="Times New Roman"/>
                        </a:rPr>
                        <a:t>5</a:t>
                      </a:r>
                      <a:endParaRPr sz="1600">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c>
                  <a:txBody>
                    <a:bodyPr/>
                    <a:lstStyle/>
                    <a:p>
                      <a:pPr indent="0" lvl="0" marL="0" rtl="0" algn="just">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Bilal Adualgalil, Sajimon Abraham</a:t>
                      </a:r>
                      <a:endParaRPr sz="16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Year : 2020</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c>
                  <a:txBody>
                    <a:bodyPr/>
                    <a:lstStyle/>
                    <a:p>
                      <a:pPr indent="0" lvl="0" marL="0" rtl="0" algn="just">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Tourist Prediction using Machine Learning Algorithms</a:t>
                      </a:r>
                      <a:endParaRPr sz="16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Clr>
                          <a:schemeClr val="dk1"/>
                        </a:buClr>
                        <a:buFont typeface="Arial"/>
                        <a:buNone/>
                      </a:pPr>
                      <a:r>
                        <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c>
                  <a:txBody>
                    <a:bodyPr/>
                    <a:lstStyle/>
                    <a:p>
                      <a:pPr indent="0" lvl="0" marL="0" rtl="0" algn="just">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In the context of tourism, machine learning techniques are commonly used for three purposes: forecasting tourist expenses, analyzing tourist profiles, and predicting the number of tourist arrivals. This section provides a concise overview of ten machine learning techniques that support these activities.</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AE3F3"/>
                    </a:solidFill>
                  </a:tcPr>
                </a:tc>
              </a:tr>
              <a:tr h="738175">
                <a:tc>
                  <a:txBody>
                    <a:bodyPr/>
                    <a:lstStyle/>
                    <a:p>
                      <a:pPr indent="0" lvl="0" marL="0" marR="0" rtl="0" algn="ctr">
                        <a:lnSpc>
                          <a:spcPct val="100000"/>
                        </a:lnSpc>
                        <a:spcBef>
                          <a:spcPts val="0"/>
                        </a:spcBef>
                        <a:spcAft>
                          <a:spcPts val="0"/>
                        </a:spcAft>
                        <a:buClr>
                          <a:schemeClr val="dk1"/>
                        </a:buClr>
                        <a:buSzPts val="1300"/>
                        <a:buFont typeface="Times New Roman"/>
                        <a:buNone/>
                      </a:pPr>
                      <a:r>
                        <a:rPr b="1" i="0" lang="en-US" sz="1300" u="none">
                          <a:solidFill>
                            <a:schemeClr val="dk1"/>
                          </a:solidFill>
                          <a:latin typeface="Times New Roman"/>
                          <a:ea typeface="Times New Roman"/>
                          <a:cs typeface="Times New Roman"/>
                          <a:sym typeface="Times New Roman"/>
                        </a:rPr>
                        <a:t>7</a:t>
                      </a:r>
                      <a:endParaRPr>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c>
                  <a:txBody>
                    <a:bodyPr/>
                    <a:lstStyle/>
                    <a:p>
                      <a:pPr indent="0" lvl="0" marL="0" rtl="0" algn="just">
                        <a:lnSpc>
                          <a:spcPct val="115000"/>
                        </a:lnSpc>
                        <a:spcBef>
                          <a:spcPts val="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Ismat Fathima</a:t>
                      </a:r>
                      <a:endParaRPr sz="1600">
                        <a:solidFill>
                          <a:schemeClr val="dk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Bonthu Kotaiah</a:t>
                      </a:r>
                      <a:endParaRPr sz="1600">
                        <a:solidFill>
                          <a:schemeClr val="dk1"/>
                        </a:solidFill>
                        <a:latin typeface="Times New Roman"/>
                        <a:ea typeface="Times New Roman"/>
                        <a:cs typeface="Times New Roman"/>
                        <a:sym typeface="Times New Roman"/>
                      </a:endParaRPr>
                    </a:p>
                    <a:p>
                      <a:pPr indent="0" lvl="0" marL="0" rtl="0" algn="just">
                        <a:lnSpc>
                          <a:spcPct val="115000"/>
                        </a:lnSpc>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Year : 2022</a:t>
                      </a:r>
                      <a:endParaRPr sz="1600">
                        <a:solidFill>
                          <a:schemeClr val="dk1"/>
                        </a:solidFill>
                        <a:latin typeface="Times New Roman"/>
                        <a:ea typeface="Times New Roman"/>
                        <a:cs typeface="Times New Roman"/>
                        <a:sym typeface="Times New Roman"/>
                      </a:endParaRPr>
                    </a:p>
                    <a:p>
                      <a:pPr indent="0" lvl="0" marL="0" marR="0" rtl="0" algn="just">
                        <a:lnSpc>
                          <a:spcPct val="115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c>
                  <a:txBody>
                    <a:bodyPr/>
                    <a:lstStyle/>
                    <a:p>
                      <a:pPr indent="0" lvl="0" marL="0" marR="0" rtl="0" algn="just">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Deep Learning based Tourism recommendation system</a:t>
                      </a:r>
                      <a:r>
                        <a:rPr lang="en-US" sz="1600">
                          <a:solidFill>
                            <a:schemeClr val="dk1"/>
                          </a:solidFill>
                          <a:latin typeface="Times New Roman"/>
                          <a:ea typeface="Times New Roman"/>
                          <a:cs typeface="Times New Roman"/>
                          <a:sym typeface="Times New Roman"/>
                        </a:rPr>
                        <a:t> </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c>
                  <a:txBody>
                    <a:bodyPr/>
                    <a:lstStyle/>
                    <a:p>
                      <a:pPr indent="0" lvl="0" marL="0" marR="0" rtl="0" algn="just">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The research in this broad area has been studied extensively, and this paper provides a current overview of that research, taking into account the various interface types, the range of recommender algorithms, the features that such models provide, and their application of artificial intelligence techniques. This survey also provides some insights on the development of the industry's most promising research areas for the following years.</a:t>
                      </a:r>
                      <a:endParaRPr sz="1600">
                        <a:solidFill>
                          <a:schemeClr val="dk1"/>
                        </a:solidFill>
                        <a:latin typeface="Times New Roman"/>
                        <a:ea typeface="Times New Roman"/>
                        <a:cs typeface="Times New Roman"/>
                        <a:sym typeface="Times New Roman"/>
                      </a:endParaRPr>
                    </a:p>
                  </a:txBody>
                  <a:tcPr marT="0" marB="0" marR="15600" marL="15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BE5D6"/>
                    </a:solidFill>
                  </a:tcPr>
                </a:tc>
              </a:tr>
            </a:tbl>
          </a:graphicData>
        </a:graphic>
      </p:graphicFrame>
      <p:sp>
        <p:nvSpPr>
          <p:cNvPr id="126" name="Google Shape;126;p17"/>
          <p:cNvSpPr txBox="1"/>
          <p:nvPr/>
        </p:nvSpPr>
        <p:spPr>
          <a:xfrm>
            <a:off x="7345362" y="6551612"/>
            <a:ext cx="274320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b="0" i="0" lang="en-US" sz="1200" u="none">
                <a:solidFill>
                  <a:schemeClr val="accent2"/>
                </a:solidFill>
                <a:latin typeface="Gill Sans"/>
                <a:ea typeface="Gill Sans"/>
                <a:cs typeface="Gill Sans"/>
                <a:sym typeface="Gill Sans"/>
              </a:rPr>
              <a:t>*</a:t>
            </a:r>
            <a:endParaRPr/>
          </a:p>
        </p:txBody>
      </p:sp>
      <p:sp>
        <p:nvSpPr>
          <p:cNvPr id="127" name="Google Shape;127;p17"/>
          <p:cNvSpPr txBox="1"/>
          <p:nvPr/>
        </p:nvSpPr>
        <p:spPr>
          <a:xfrm>
            <a:off x="8993187" y="6538912"/>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8"/>
          <p:cNvSpPr txBox="1"/>
          <p:nvPr>
            <p:ph type="title"/>
          </p:nvPr>
        </p:nvSpPr>
        <p:spPr>
          <a:xfrm>
            <a:off x="786537" y="302487"/>
            <a:ext cx="10515600" cy="606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000"/>
              <a:buFont typeface="Times New Roman"/>
              <a:buNone/>
            </a:pPr>
            <a:r>
              <a:rPr b="1" lang="en-US" sz="4000">
                <a:solidFill>
                  <a:schemeClr val="dk2"/>
                </a:solidFill>
                <a:latin typeface="Times New Roman"/>
                <a:ea typeface="Times New Roman"/>
                <a:cs typeface="Times New Roman"/>
                <a:sym typeface="Times New Roman"/>
              </a:rPr>
              <a:t>Problem Statement</a:t>
            </a:r>
            <a:endParaRPr b="1" sz="4000">
              <a:solidFill>
                <a:schemeClr val="dk2"/>
              </a:solidFill>
            </a:endParaRPr>
          </a:p>
        </p:txBody>
      </p:sp>
      <p:sp>
        <p:nvSpPr>
          <p:cNvPr id="133" name="Google Shape;133;p18"/>
          <p:cNvSpPr txBox="1"/>
          <p:nvPr>
            <p:ph idx="1" type="body"/>
          </p:nvPr>
        </p:nvSpPr>
        <p:spPr>
          <a:xfrm>
            <a:off x="363537" y="1503425"/>
            <a:ext cx="11361600" cy="4779900"/>
          </a:xfrm>
          <a:prstGeom prst="rect">
            <a:avLst/>
          </a:prstGeom>
          <a:noFill/>
          <a:ln>
            <a:noFill/>
          </a:ln>
        </p:spPr>
        <p:txBody>
          <a:bodyPr anchorCtr="0" anchor="t" bIns="45700" lIns="91425" spcFirstLastPara="1" rIns="91425" wrap="square" tIns="45700">
            <a:normAutofit/>
          </a:bodyPr>
          <a:lstStyle/>
          <a:p>
            <a:pPr indent="-355600" lvl="0" marL="457200" marR="0" rtl="0" algn="just">
              <a:lnSpc>
                <a:spcPct val="150000"/>
              </a:lnSpc>
              <a:spcBef>
                <a:spcPts val="0"/>
              </a:spcBef>
              <a:spcAft>
                <a:spcPts val="0"/>
              </a:spcAft>
              <a:buClr>
                <a:srgbClr val="0D0D0D"/>
              </a:buClr>
              <a:buSzPts val="2000"/>
              <a:buFont typeface="Times New Roman"/>
              <a:buChar char="•"/>
            </a:pPr>
            <a:r>
              <a:rPr i="0" lang="en-US" sz="2000" u="none">
                <a:solidFill>
                  <a:srgbClr val="0D0D0D"/>
                </a:solidFill>
                <a:latin typeface="Times New Roman"/>
                <a:ea typeface="Times New Roman"/>
                <a:cs typeface="Times New Roman"/>
                <a:sym typeface="Times New Roman"/>
              </a:rPr>
              <a:t>The most common difficulty faced by people is to decide which would be the most optimal path to be taken to reach their destination while planning for a trip.</a:t>
            </a:r>
            <a:endParaRPr i="0" sz="2000" u="none">
              <a:solidFill>
                <a:srgbClr val="0D0D0D"/>
              </a:solidFill>
              <a:latin typeface="Times New Roman"/>
              <a:ea typeface="Times New Roman"/>
              <a:cs typeface="Times New Roman"/>
              <a:sym typeface="Times New Roman"/>
            </a:endParaRPr>
          </a:p>
          <a:p>
            <a:pPr indent="-355600" lvl="0" marL="457200" marR="0" rtl="0" algn="just">
              <a:lnSpc>
                <a:spcPct val="150000"/>
              </a:lnSpc>
              <a:spcBef>
                <a:spcPts val="0"/>
              </a:spcBef>
              <a:spcAft>
                <a:spcPts val="0"/>
              </a:spcAft>
              <a:buClr>
                <a:srgbClr val="0D0D0D"/>
              </a:buClr>
              <a:buSzPts val="2000"/>
              <a:buFont typeface="Times New Roman"/>
              <a:buChar char="•"/>
            </a:pPr>
            <a:r>
              <a:rPr i="0" lang="en-US" sz="2000" u="none">
                <a:solidFill>
                  <a:srgbClr val="0D0D0D"/>
                </a:solidFill>
                <a:latin typeface="Times New Roman"/>
                <a:ea typeface="Times New Roman"/>
                <a:cs typeface="Times New Roman"/>
                <a:sym typeface="Times New Roman"/>
              </a:rPr>
              <a:t>Also people would want to know whether there are any site-seeing places that could be visited on the way to their destination and what would be the best time to travel to their destination. </a:t>
            </a:r>
            <a:endParaRPr i="0" sz="2000" u="none">
              <a:solidFill>
                <a:srgbClr val="0D0D0D"/>
              </a:solidFill>
              <a:latin typeface="Times New Roman"/>
              <a:ea typeface="Times New Roman"/>
              <a:cs typeface="Times New Roman"/>
              <a:sym typeface="Times New Roman"/>
            </a:endParaRPr>
          </a:p>
          <a:p>
            <a:pPr indent="-355600" lvl="0" marL="457200" marR="0" rtl="0" algn="just">
              <a:lnSpc>
                <a:spcPct val="150000"/>
              </a:lnSpc>
              <a:spcBef>
                <a:spcPts val="0"/>
              </a:spcBef>
              <a:spcAft>
                <a:spcPts val="0"/>
              </a:spcAft>
              <a:buClr>
                <a:srgbClr val="0D0D0D"/>
              </a:buClr>
              <a:buSzPts val="2000"/>
              <a:buFont typeface="Times New Roman"/>
              <a:buChar char="•"/>
            </a:pPr>
            <a:r>
              <a:rPr i="0" lang="en-US" sz="2000" u="none">
                <a:solidFill>
                  <a:srgbClr val="0D0D0D"/>
                </a:solidFill>
                <a:latin typeface="Times New Roman"/>
                <a:ea typeface="Times New Roman"/>
                <a:cs typeface="Times New Roman"/>
                <a:sym typeface="Times New Roman"/>
              </a:rPr>
              <a:t>The existing works have been focusing on how to find routes that minimize a single kind of trip cost such as trip time or distance, amongst others. However, it has been noticed that the existing systems have not considered the user interest in their recommendation systems. </a:t>
            </a:r>
            <a:endParaRPr sz="2000">
              <a:latin typeface="Times New Roman"/>
              <a:ea typeface="Times New Roman"/>
              <a:cs typeface="Times New Roman"/>
              <a:sym typeface="Times New Roman"/>
            </a:endParaRPr>
          </a:p>
        </p:txBody>
      </p:sp>
      <p:sp>
        <p:nvSpPr>
          <p:cNvPr id="134" name="Google Shape;134;p18"/>
          <p:cNvSpPr txBox="1"/>
          <p:nvPr/>
        </p:nvSpPr>
        <p:spPr>
          <a:xfrm>
            <a:off x="7948612" y="6413500"/>
            <a:ext cx="284480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t/>
            </a:r>
            <a:endParaRPr/>
          </a:p>
        </p:txBody>
      </p:sp>
      <p:sp>
        <p:nvSpPr>
          <p:cNvPr id="135" name="Google Shape;135;p18"/>
          <p:cNvSpPr txBox="1"/>
          <p:nvPr/>
        </p:nvSpPr>
        <p:spPr>
          <a:xfrm>
            <a:off x="10793412" y="6413500"/>
            <a:ext cx="1052512"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136" name="Google Shape;136;p18"/>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9"/>
          <p:cNvSpPr txBox="1"/>
          <p:nvPr>
            <p:ph type="title"/>
          </p:nvPr>
        </p:nvSpPr>
        <p:spPr>
          <a:xfrm>
            <a:off x="342900" y="306387"/>
            <a:ext cx="10515600" cy="48895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000"/>
              <a:buFont typeface="Times New Roman"/>
              <a:buNone/>
            </a:pPr>
            <a:r>
              <a:rPr b="1" lang="en-US" sz="4000">
                <a:solidFill>
                  <a:schemeClr val="dk2"/>
                </a:solidFill>
                <a:latin typeface="Times New Roman"/>
                <a:ea typeface="Times New Roman"/>
                <a:cs typeface="Times New Roman"/>
                <a:sym typeface="Times New Roman"/>
              </a:rPr>
              <a:t>Objectives of Proposed </a:t>
            </a:r>
            <a:r>
              <a:rPr b="1" lang="en-US" sz="4000">
                <a:solidFill>
                  <a:schemeClr val="dk2"/>
                </a:solidFill>
                <a:latin typeface="Times New Roman"/>
                <a:ea typeface="Times New Roman"/>
                <a:cs typeface="Times New Roman"/>
                <a:sym typeface="Times New Roman"/>
              </a:rPr>
              <a:t>W</a:t>
            </a:r>
            <a:r>
              <a:rPr b="1" lang="en-US" sz="4000">
                <a:solidFill>
                  <a:schemeClr val="dk2"/>
                </a:solidFill>
                <a:latin typeface="Times New Roman"/>
                <a:ea typeface="Times New Roman"/>
                <a:cs typeface="Times New Roman"/>
                <a:sym typeface="Times New Roman"/>
              </a:rPr>
              <a:t>ork</a:t>
            </a:r>
            <a:endParaRPr b="1" sz="4000">
              <a:solidFill>
                <a:schemeClr val="dk2"/>
              </a:solidFill>
            </a:endParaRPr>
          </a:p>
        </p:txBody>
      </p:sp>
      <p:sp>
        <p:nvSpPr>
          <p:cNvPr id="142" name="Google Shape;142;p19"/>
          <p:cNvSpPr txBox="1"/>
          <p:nvPr>
            <p:ph idx="1" type="body"/>
          </p:nvPr>
        </p:nvSpPr>
        <p:spPr>
          <a:xfrm>
            <a:off x="342900" y="1085850"/>
            <a:ext cx="11249025" cy="5314950"/>
          </a:xfrm>
          <a:prstGeom prst="rect">
            <a:avLst/>
          </a:prstGeom>
          <a:noFill/>
          <a:ln>
            <a:noFill/>
          </a:ln>
        </p:spPr>
        <p:txBody>
          <a:bodyPr anchorCtr="0" anchor="t" bIns="45700" lIns="91425" spcFirstLastPara="1" rIns="91425" wrap="square" tIns="45700">
            <a:noAutofit/>
          </a:bodyPr>
          <a:lstStyle/>
          <a:p>
            <a:pPr indent="-355600" lvl="0" marL="457200" marR="0" rtl="0" algn="just">
              <a:lnSpc>
                <a:spcPct val="150000"/>
              </a:lnSpc>
              <a:spcBef>
                <a:spcPts val="0"/>
              </a:spcBef>
              <a:spcAft>
                <a:spcPts val="0"/>
              </a:spcAft>
              <a:buClr>
                <a:schemeClr val="dk1"/>
              </a:buClr>
              <a:buSzPts val="2000"/>
              <a:buFont typeface="Times New Roman"/>
              <a:buChar char="•"/>
            </a:pPr>
            <a:r>
              <a:rPr b="1" i="0" lang="en-US" sz="2000" u="none">
                <a:solidFill>
                  <a:schemeClr val="dk1"/>
                </a:solidFill>
                <a:latin typeface="Times New Roman"/>
                <a:ea typeface="Times New Roman"/>
                <a:cs typeface="Times New Roman"/>
                <a:sym typeface="Times New Roman"/>
              </a:rPr>
              <a:t>Personalization: </a:t>
            </a:r>
            <a:r>
              <a:rPr b="0" i="0" lang="en-US" sz="2000" u="none">
                <a:solidFill>
                  <a:schemeClr val="dk1"/>
                </a:solidFill>
                <a:latin typeface="Times New Roman"/>
                <a:ea typeface="Times New Roman"/>
                <a:cs typeface="Times New Roman"/>
                <a:sym typeface="Times New Roman"/>
              </a:rPr>
              <a:t>The recommendation system should be able to provide personalized recommendations based on the preferences, interests, and previous behavior of the user.</a:t>
            </a:r>
            <a:endParaRPr/>
          </a:p>
          <a:p>
            <a:pPr indent="-355600" lvl="0" marL="457200" marR="0" rtl="0" algn="just">
              <a:lnSpc>
                <a:spcPct val="150000"/>
              </a:lnSpc>
              <a:spcBef>
                <a:spcPts val="0"/>
              </a:spcBef>
              <a:spcAft>
                <a:spcPts val="0"/>
              </a:spcAft>
              <a:buClr>
                <a:schemeClr val="dk1"/>
              </a:buClr>
              <a:buSzPts val="2000"/>
              <a:buFont typeface="Times New Roman"/>
              <a:buChar char="•"/>
            </a:pPr>
            <a:r>
              <a:rPr b="1" i="0" lang="en-US" sz="2000" u="none">
                <a:solidFill>
                  <a:schemeClr val="dk1"/>
                </a:solidFill>
                <a:latin typeface="Times New Roman"/>
                <a:ea typeface="Times New Roman"/>
                <a:cs typeface="Times New Roman"/>
                <a:sym typeface="Times New Roman"/>
              </a:rPr>
              <a:t>Accuracy:</a:t>
            </a:r>
            <a:r>
              <a:rPr b="0" i="0" lang="en-US" sz="2000" u="none">
                <a:solidFill>
                  <a:schemeClr val="dk1"/>
                </a:solidFill>
                <a:latin typeface="Times New Roman"/>
                <a:ea typeface="Times New Roman"/>
                <a:cs typeface="Times New Roman"/>
                <a:sym typeface="Times New Roman"/>
              </a:rPr>
              <a:t> The recommendation system should be able to provide accurate recommendations that match the user's preferences and needs.</a:t>
            </a:r>
            <a:endParaRPr/>
          </a:p>
          <a:p>
            <a:pPr indent="-355600" lvl="0" marL="457200" marR="0" rtl="0" algn="just">
              <a:lnSpc>
                <a:spcPct val="150000"/>
              </a:lnSpc>
              <a:spcBef>
                <a:spcPts val="0"/>
              </a:spcBef>
              <a:spcAft>
                <a:spcPts val="0"/>
              </a:spcAft>
              <a:buClr>
                <a:schemeClr val="dk1"/>
              </a:buClr>
              <a:buSzPts val="2000"/>
              <a:buFont typeface="Times New Roman"/>
              <a:buChar char="•"/>
            </a:pPr>
            <a:r>
              <a:rPr b="1" i="0" lang="en-US" sz="2000" u="none">
                <a:solidFill>
                  <a:schemeClr val="dk1"/>
                </a:solidFill>
                <a:latin typeface="Times New Roman"/>
                <a:ea typeface="Times New Roman"/>
                <a:cs typeface="Times New Roman"/>
                <a:sym typeface="Times New Roman"/>
              </a:rPr>
              <a:t>Novelty: </a:t>
            </a:r>
            <a:r>
              <a:rPr b="0" i="0" lang="en-US" sz="2000" u="none">
                <a:solidFill>
                  <a:schemeClr val="dk1"/>
                </a:solidFill>
                <a:latin typeface="Times New Roman"/>
                <a:ea typeface="Times New Roman"/>
                <a:cs typeface="Times New Roman"/>
                <a:sym typeface="Times New Roman"/>
              </a:rPr>
              <a:t>The recommendation system should provide recommendations that are new and interesting to the user, and not just based on their past behavior.</a:t>
            </a:r>
            <a:endParaRPr/>
          </a:p>
          <a:p>
            <a:pPr indent="-355600" lvl="0" marL="457200" marR="0" rtl="0" algn="just">
              <a:lnSpc>
                <a:spcPct val="150000"/>
              </a:lnSpc>
              <a:spcBef>
                <a:spcPts val="0"/>
              </a:spcBef>
              <a:spcAft>
                <a:spcPts val="0"/>
              </a:spcAft>
              <a:buClr>
                <a:schemeClr val="dk1"/>
              </a:buClr>
              <a:buSzPts val="2000"/>
              <a:buFont typeface="Times New Roman"/>
              <a:buChar char="•"/>
            </a:pPr>
            <a:r>
              <a:rPr b="1" i="0" lang="en-US" sz="2000" u="none">
                <a:solidFill>
                  <a:schemeClr val="dk1"/>
                </a:solidFill>
                <a:latin typeface="Times New Roman"/>
                <a:ea typeface="Times New Roman"/>
                <a:cs typeface="Times New Roman"/>
                <a:sym typeface="Times New Roman"/>
              </a:rPr>
              <a:t>Real-time:</a:t>
            </a:r>
            <a:r>
              <a:rPr b="0" i="0" lang="en-US" sz="2000" u="none">
                <a:solidFill>
                  <a:schemeClr val="dk1"/>
                </a:solidFill>
                <a:latin typeface="Times New Roman"/>
                <a:ea typeface="Times New Roman"/>
                <a:cs typeface="Times New Roman"/>
                <a:sym typeface="Times New Roman"/>
              </a:rPr>
              <a:t> The recommendation system should be able to provide recommendations in real-time, allowing users to make decisions quickly.</a:t>
            </a:r>
            <a:endParaRPr/>
          </a:p>
          <a:p>
            <a:pPr indent="-355600" lvl="0" marL="457200" marR="0" rtl="0" algn="just">
              <a:lnSpc>
                <a:spcPct val="150000"/>
              </a:lnSpc>
              <a:spcBef>
                <a:spcPts val="0"/>
              </a:spcBef>
              <a:spcAft>
                <a:spcPts val="0"/>
              </a:spcAft>
              <a:buClr>
                <a:schemeClr val="dk1"/>
              </a:buClr>
              <a:buSzPts val="2000"/>
              <a:buFont typeface="Times New Roman"/>
              <a:buChar char="•"/>
            </a:pPr>
            <a:r>
              <a:rPr b="1" i="0" lang="en-US" sz="2000" u="none">
                <a:solidFill>
                  <a:schemeClr val="dk1"/>
                </a:solidFill>
                <a:latin typeface="Times New Roman"/>
                <a:ea typeface="Times New Roman"/>
                <a:cs typeface="Times New Roman"/>
                <a:sym typeface="Times New Roman"/>
              </a:rPr>
              <a:t>User feedback:</a:t>
            </a:r>
            <a:r>
              <a:rPr b="0" i="0" lang="en-US" sz="2000" u="none">
                <a:solidFill>
                  <a:schemeClr val="dk1"/>
                </a:solidFill>
                <a:latin typeface="Times New Roman"/>
                <a:ea typeface="Times New Roman"/>
                <a:cs typeface="Times New Roman"/>
                <a:sym typeface="Times New Roman"/>
              </a:rPr>
              <a:t> The recommendation system should be able to incorporate user feedback to improve the accuracy and relevance of recommendations over time.</a:t>
            </a:r>
            <a:endParaRPr/>
          </a:p>
          <a:p>
            <a:pPr indent="0" lvl="0" marL="0" marR="0" rtl="0" algn="l">
              <a:lnSpc>
                <a:spcPct val="100000"/>
              </a:lnSpc>
              <a:spcBef>
                <a:spcPts val="0"/>
              </a:spcBef>
              <a:spcAft>
                <a:spcPts val="0"/>
              </a:spcAft>
              <a:buNone/>
            </a:pPr>
            <a:r>
              <a:t/>
            </a:r>
            <a:endParaRPr b="0" i="0" sz="2000" u="none">
              <a:solidFill>
                <a:schemeClr val="dk1"/>
              </a:solidFill>
              <a:latin typeface="Times New Roman"/>
              <a:ea typeface="Times New Roman"/>
              <a:cs typeface="Times New Roman"/>
              <a:sym typeface="Times New Roman"/>
            </a:endParaRPr>
          </a:p>
        </p:txBody>
      </p:sp>
      <p:sp>
        <p:nvSpPr>
          <p:cNvPr id="143" name="Google Shape;143;p19"/>
          <p:cNvSpPr txBox="1"/>
          <p:nvPr/>
        </p:nvSpPr>
        <p:spPr>
          <a:xfrm>
            <a:off x="7713662" y="6400800"/>
            <a:ext cx="284480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b="0" i="0" lang="en-US" sz="1200" u="none">
                <a:solidFill>
                  <a:schemeClr val="accent2"/>
                </a:solidFill>
                <a:latin typeface="Gill Sans"/>
                <a:ea typeface="Gill Sans"/>
                <a:cs typeface="Gill Sans"/>
                <a:sym typeface="Gill Sans"/>
              </a:rPr>
              <a:t>*</a:t>
            </a:r>
            <a:endParaRPr/>
          </a:p>
        </p:txBody>
      </p:sp>
      <p:sp>
        <p:nvSpPr>
          <p:cNvPr id="144" name="Google Shape;144;p19"/>
          <p:cNvSpPr txBox="1"/>
          <p:nvPr/>
        </p:nvSpPr>
        <p:spPr>
          <a:xfrm>
            <a:off x="10710862" y="6400800"/>
            <a:ext cx="1052512"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145" name="Google Shape;145;p19"/>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0"/>
          <p:cNvSpPr txBox="1"/>
          <p:nvPr>
            <p:ph type="title"/>
          </p:nvPr>
        </p:nvSpPr>
        <p:spPr>
          <a:xfrm>
            <a:off x="581025" y="1263650"/>
            <a:ext cx="10515600" cy="628650"/>
          </a:xfrm>
          <a:prstGeom prst="rect">
            <a:avLst/>
          </a:prstGeom>
          <a:noFill/>
          <a:ln>
            <a:noFill/>
          </a:ln>
        </p:spPr>
        <p:txBody>
          <a:bodyPr anchorCtr="0" anchor="ctr" bIns="45700" lIns="91425" spcFirstLastPara="1" rIns="91425" wrap="square" tIns="45700">
            <a:noAutofit/>
          </a:bodyPr>
          <a:lstStyle/>
          <a:p>
            <a:pPr indent="-457200" lvl="0" marL="457200" rtl="0" algn="l">
              <a:lnSpc>
                <a:spcPct val="90000"/>
              </a:lnSpc>
              <a:spcBef>
                <a:spcPts val="0"/>
              </a:spcBef>
              <a:spcAft>
                <a:spcPts val="0"/>
              </a:spcAft>
              <a:buClr>
                <a:schemeClr val="dk1"/>
              </a:buClr>
              <a:buSzPts val="2800"/>
              <a:buFont typeface="Times New Roman"/>
              <a:buChar char="•"/>
            </a:pPr>
            <a:r>
              <a:rPr b="1" lang="en-US" sz="2800">
                <a:solidFill>
                  <a:schemeClr val="dk1"/>
                </a:solidFill>
                <a:latin typeface="Times New Roman"/>
                <a:ea typeface="Times New Roman"/>
                <a:cs typeface="Times New Roman"/>
                <a:sym typeface="Times New Roman"/>
              </a:rPr>
              <a:t>Proposed Architecture Diagram</a:t>
            </a:r>
            <a:endParaRPr>
              <a:latin typeface="Times New Roman"/>
              <a:ea typeface="Times New Roman"/>
              <a:cs typeface="Times New Roman"/>
              <a:sym typeface="Times New Roman"/>
            </a:endParaRPr>
          </a:p>
        </p:txBody>
      </p:sp>
      <p:sp>
        <p:nvSpPr>
          <p:cNvPr id="151" name="Google Shape;151;p20"/>
          <p:cNvSpPr txBox="1"/>
          <p:nvPr/>
        </p:nvSpPr>
        <p:spPr>
          <a:xfrm>
            <a:off x="581025" y="203200"/>
            <a:ext cx="11172825" cy="701675"/>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Times New Roman"/>
              <a:buNone/>
            </a:pPr>
            <a:r>
              <a:rPr b="1" i="0" lang="en-US" sz="4000" u="none">
                <a:solidFill>
                  <a:schemeClr val="dk2"/>
                </a:solidFill>
                <a:latin typeface="Times New Roman"/>
                <a:ea typeface="Times New Roman"/>
                <a:cs typeface="Times New Roman"/>
                <a:sym typeface="Times New Roman"/>
              </a:rPr>
              <a:t>Proposed Methodology</a:t>
            </a:r>
            <a:endParaRPr b="1" sz="4000">
              <a:solidFill>
                <a:schemeClr val="dk2"/>
              </a:solidFill>
            </a:endParaRPr>
          </a:p>
        </p:txBody>
      </p:sp>
      <p:sp>
        <p:nvSpPr>
          <p:cNvPr id="152" name="Google Shape;152;p20"/>
          <p:cNvSpPr txBox="1"/>
          <p:nvPr/>
        </p:nvSpPr>
        <p:spPr>
          <a:xfrm>
            <a:off x="11225212" y="6400800"/>
            <a:ext cx="661987" cy="2778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pic>
        <p:nvPicPr>
          <p:cNvPr descr="system architecture dig" id="153" name="Google Shape;153;p20"/>
          <p:cNvPicPr preferRelativeResize="0"/>
          <p:nvPr>
            <p:ph idx="1" type="body"/>
          </p:nvPr>
        </p:nvPicPr>
        <p:blipFill rotWithShape="1">
          <a:blip r:embed="rId3">
            <a:alphaModFix/>
          </a:blip>
          <a:srcRect b="25711" l="0" r="-361" t="0"/>
          <a:stretch/>
        </p:blipFill>
        <p:spPr>
          <a:xfrm>
            <a:off x="1329450" y="1996925"/>
            <a:ext cx="9533100" cy="3902100"/>
          </a:xfrm>
          <a:prstGeom prst="rect">
            <a:avLst/>
          </a:prstGeom>
          <a:noFill/>
          <a:ln>
            <a:noFill/>
          </a:ln>
        </p:spPr>
      </p:pic>
      <p:sp>
        <p:nvSpPr>
          <p:cNvPr id="154" name="Google Shape;154;p20"/>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155" name="Google Shape;155;p20"/>
          <p:cNvSpPr txBox="1"/>
          <p:nvPr/>
        </p:nvSpPr>
        <p:spPr>
          <a:xfrm>
            <a:off x="1678375" y="6003650"/>
            <a:ext cx="8978100" cy="461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Figure 1: </a:t>
            </a:r>
            <a:r>
              <a:rPr lang="en-US" sz="2000">
                <a:solidFill>
                  <a:schemeClr val="dk1"/>
                </a:solidFill>
                <a:latin typeface="Times New Roman"/>
                <a:ea typeface="Times New Roman"/>
                <a:cs typeface="Times New Roman"/>
                <a:sym typeface="Times New Roman"/>
              </a:rPr>
              <a:t>Proposed Architecture Diagram</a:t>
            </a:r>
            <a:endParaRPr sz="20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1"/>
          <p:cNvSpPr txBox="1"/>
          <p:nvPr>
            <p:ph type="title"/>
          </p:nvPr>
        </p:nvSpPr>
        <p:spPr>
          <a:xfrm>
            <a:off x="838200" y="365125"/>
            <a:ext cx="10515600" cy="998400"/>
          </a:xfrm>
          <a:prstGeom prst="rect">
            <a:avLst/>
          </a:prstGeom>
          <a:noFill/>
          <a:ln>
            <a:noFill/>
          </a:ln>
        </p:spPr>
        <p:txBody>
          <a:bodyPr anchorCtr="0" anchor="ctr" bIns="45700" lIns="91425" spcFirstLastPara="1" rIns="91425" wrap="square" tIns="45700">
            <a:noAutofit/>
          </a:bodyPr>
          <a:lstStyle/>
          <a:p>
            <a:pPr indent="-457200" lvl="0" marL="457200" rtl="0" algn="l">
              <a:lnSpc>
                <a:spcPct val="90000"/>
              </a:lnSpc>
              <a:spcBef>
                <a:spcPts val="0"/>
              </a:spcBef>
              <a:spcAft>
                <a:spcPts val="0"/>
              </a:spcAft>
              <a:buClr>
                <a:schemeClr val="dk1"/>
              </a:buClr>
              <a:buSzPts val="2800"/>
              <a:buFont typeface="Arial"/>
              <a:buChar char="•"/>
            </a:pPr>
            <a:r>
              <a:rPr b="1" lang="en-US" sz="2800">
                <a:solidFill>
                  <a:schemeClr val="dk1"/>
                </a:solidFill>
                <a:latin typeface="Times New Roman"/>
                <a:ea typeface="Times New Roman"/>
                <a:cs typeface="Times New Roman"/>
                <a:sym typeface="Times New Roman"/>
              </a:rPr>
              <a:t>Data Flow Diagram </a:t>
            </a:r>
            <a:endParaRPr/>
          </a:p>
        </p:txBody>
      </p:sp>
      <p:sp>
        <p:nvSpPr>
          <p:cNvPr id="161" name="Google Shape;161;p21"/>
          <p:cNvSpPr txBox="1"/>
          <p:nvPr/>
        </p:nvSpPr>
        <p:spPr>
          <a:xfrm>
            <a:off x="694087" y="6283325"/>
            <a:ext cx="2844900" cy="3651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200"/>
              <a:buFont typeface="Gill Sans"/>
              <a:buNone/>
            </a:pPr>
            <a:r>
              <a:rPr lang="en-US" sz="1200">
                <a:solidFill>
                  <a:srgbClr val="898989"/>
                </a:solidFill>
                <a:latin typeface="Gill Sans"/>
                <a:ea typeface="Gill Sans"/>
                <a:cs typeface="Gill Sans"/>
                <a:sym typeface="Gill Sans"/>
              </a:rPr>
              <a:t>5/24/2023</a:t>
            </a:r>
            <a:endParaRPr>
              <a:solidFill>
                <a:srgbClr val="898989"/>
              </a:solidFill>
            </a:endParaRPr>
          </a:p>
        </p:txBody>
      </p:sp>
      <p:sp>
        <p:nvSpPr>
          <p:cNvPr id="162" name="Google Shape;162;p21"/>
          <p:cNvSpPr txBox="1"/>
          <p:nvPr/>
        </p:nvSpPr>
        <p:spPr>
          <a:xfrm>
            <a:off x="11225212" y="6400800"/>
            <a:ext cx="6621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200"/>
              <a:buFont typeface="Gill Sans"/>
              <a:buNone/>
            </a:pPr>
            <a:fld id="{00000000-1234-1234-1234-123412341234}" type="slidenum">
              <a:rPr b="0" i="0" lang="en-US" sz="1200" u="none">
                <a:solidFill>
                  <a:schemeClr val="accent2"/>
                </a:solidFill>
                <a:latin typeface="Gill Sans"/>
                <a:ea typeface="Gill Sans"/>
                <a:cs typeface="Gill Sans"/>
                <a:sym typeface="Gill Sans"/>
              </a:rPr>
              <a:t>‹#›</a:t>
            </a:fld>
            <a:endParaRPr/>
          </a:p>
        </p:txBody>
      </p:sp>
      <p:sp>
        <p:nvSpPr>
          <p:cNvPr id="163" name="Google Shape;163;p21"/>
          <p:cNvSpPr txBox="1"/>
          <p:nvPr/>
        </p:nvSpPr>
        <p:spPr>
          <a:xfrm>
            <a:off x="1678375" y="6003650"/>
            <a:ext cx="8978100" cy="461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Figure 2:</a:t>
            </a:r>
            <a:r>
              <a:rPr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Data Flow Diagram</a:t>
            </a:r>
            <a:endParaRPr sz="2000">
              <a:latin typeface="Calibri"/>
              <a:ea typeface="Calibri"/>
              <a:cs typeface="Calibri"/>
              <a:sym typeface="Calibri"/>
            </a:endParaRPr>
          </a:p>
        </p:txBody>
      </p:sp>
      <p:pic>
        <p:nvPicPr>
          <p:cNvPr id="164" name="Google Shape;164;p21"/>
          <p:cNvPicPr preferRelativeResize="0"/>
          <p:nvPr/>
        </p:nvPicPr>
        <p:blipFill>
          <a:blip r:embed="rId3">
            <a:alphaModFix/>
          </a:blip>
          <a:stretch>
            <a:fillRect/>
          </a:stretch>
        </p:blipFill>
        <p:spPr>
          <a:xfrm>
            <a:off x="1200425" y="1261350"/>
            <a:ext cx="9981299" cy="46039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